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68" r:id="rId5"/>
    <p:sldId id="26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D760B3-D2E5-426F-96EB-5146BD77A8A5}" v="31" dt="2024-01-25T13:52:35.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7" d="100"/>
          <a:sy n="117" d="100"/>
        </p:scale>
        <p:origin x="8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ine Søndergaard Kudsk" userId="9bfdecc3-3c0a-453f-9cde-ee78692965b7" providerId="ADAL" clId="{1FD760B3-D2E5-426F-96EB-5146BD77A8A5}"/>
    <pc:docChg chg="custSel addSld modSld">
      <pc:chgData name="Pauline Søndergaard Kudsk" userId="9bfdecc3-3c0a-453f-9cde-ee78692965b7" providerId="ADAL" clId="{1FD760B3-D2E5-426F-96EB-5146BD77A8A5}" dt="2024-01-25T14:54:20.304" v="722" actId="6549"/>
      <pc:docMkLst>
        <pc:docMk/>
      </pc:docMkLst>
      <pc:sldChg chg="modSp mod">
        <pc:chgData name="Pauline Søndergaard Kudsk" userId="9bfdecc3-3c0a-453f-9cde-ee78692965b7" providerId="ADAL" clId="{1FD760B3-D2E5-426F-96EB-5146BD77A8A5}" dt="2024-01-25T13:31:18.893" v="3" actId="20577"/>
        <pc:sldMkLst>
          <pc:docMk/>
          <pc:sldMk cId="4049081709" sldId="268"/>
        </pc:sldMkLst>
        <pc:spChg chg="mod">
          <ac:chgData name="Pauline Søndergaard Kudsk" userId="9bfdecc3-3c0a-453f-9cde-ee78692965b7" providerId="ADAL" clId="{1FD760B3-D2E5-426F-96EB-5146BD77A8A5}" dt="2024-01-25T13:31:18.893" v="3" actId="20577"/>
          <ac:spMkLst>
            <pc:docMk/>
            <pc:sldMk cId="4049081709" sldId="268"/>
            <ac:spMk id="21" creationId="{B2F42E8D-5804-40BA-A1AC-F592463BA0ED}"/>
          </ac:spMkLst>
        </pc:spChg>
      </pc:sldChg>
      <pc:sldChg chg="addSp modSp add mod">
        <pc:chgData name="Pauline Søndergaard Kudsk" userId="9bfdecc3-3c0a-453f-9cde-ee78692965b7" providerId="ADAL" clId="{1FD760B3-D2E5-426F-96EB-5146BD77A8A5}" dt="2024-01-25T14:54:20.304" v="722" actId="6549"/>
        <pc:sldMkLst>
          <pc:docMk/>
          <pc:sldMk cId="1499841806" sldId="269"/>
        </pc:sldMkLst>
        <pc:spChg chg="mod">
          <ac:chgData name="Pauline Søndergaard Kudsk" userId="9bfdecc3-3c0a-453f-9cde-ee78692965b7" providerId="ADAL" clId="{1FD760B3-D2E5-426F-96EB-5146BD77A8A5}" dt="2024-01-25T14:25:26.119" v="712" actId="20577"/>
          <ac:spMkLst>
            <pc:docMk/>
            <pc:sldMk cId="1499841806" sldId="269"/>
            <ac:spMk id="2" creationId="{ED5AB514-3F28-BAB6-6EFC-EBE05ACEE0D8}"/>
          </ac:spMkLst>
        </pc:spChg>
        <pc:spChg chg="mod">
          <ac:chgData name="Pauline Søndergaard Kudsk" userId="9bfdecc3-3c0a-453f-9cde-ee78692965b7" providerId="ADAL" clId="{1FD760B3-D2E5-426F-96EB-5146BD77A8A5}" dt="2024-01-25T14:26:29.951" v="718" actId="20577"/>
          <ac:spMkLst>
            <pc:docMk/>
            <pc:sldMk cId="1499841806" sldId="269"/>
            <ac:spMk id="3" creationId="{AF408814-9906-C018-0B45-0CE5F1080FE3}"/>
          </ac:spMkLst>
        </pc:spChg>
        <pc:spChg chg="mod">
          <ac:chgData name="Pauline Søndergaard Kudsk" userId="9bfdecc3-3c0a-453f-9cde-ee78692965b7" providerId="ADAL" clId="{1FD760B3-D2E5-426F-96EB-5146BD77A8A5}" dt="2024-01-25T14:26:38.505" v="719"/>
          <ac:spMkLst>
            <pc:docMk/>
            <pc:sldMk cId="1499841806" sldId="269"/>
            <ac:spMk id="10" creationId="{09819443-3C6D-6645-A482-1DDA67B88C02}"/>
          </ac:spMkLst>
        </pc:spChg>
        <pc:spChg chg="mod">
          <ac:chgData name="Pauline Søndergaard Kudsk" userId="9bfdecc3-3c0a-453f-9cde-ee78692965b7" providerId="ADAL" clId="{1FD760B3-D2E5-426F-96EB-5146BD77A8A5}" dt="2024-01-25T14:25:05.783" v="710" actId="1035"/>
          <ac:spMkLst>
            <pc:docMk/>
            <pc:sldMk cId="1499841806" sldId="269"/>
            <ac:spMk id="16" creationId="{68178AAA-4C31-4A2F-7DDB-8D706F69DD55}"/>
          </ac:spMkLst>
        </pc:spChg>
        <pc:spChg chg="add mod">
          <ac:chgData name="Pauline Søndergaard Kudsk" userId="9bfdecc3-3c0a-453f-9cde-ee78692965b7" providerId="ADAL" clId="{1FD760B3-D2E5-426F-96EB-5146BD77A8A5}" dt="2024-01-25T13:37:56.389" v="52" actId="20577"/>
          <ac:spMkLst>
            <pc:docMk/>
            <pc:sldMk cId="1499841806" sldId="269"/>
            <ac:spMk id="34" creationId="{B801A120-34CC-BDDE-E382-C8BAF62D335F}"/>
          </ac:spMkLst>
        </pc:spChg>
        <pc:graphicFrameChg chg="mod modGraphic">
          <ac:chgData name="Pauline Søndergaard Kudsk" userId="9bfdecc3-3c0a-453f-9cde-ee78692965b7" providerId="ADAL" clId="{1FD760B3-D2E5-426F-96EB-5146BD77A8A5}" dt="2024-01-25T14:54:20.304" v="722" actId="6549"/>
          <ac:graphicFrameMkLst>
            <pc:docMk/>
            <pc:sldMk cId="1499841806" sldId="269"/>
            <ac:graphicFrameMk id="9" creationId="{2A4C9966-7D17-D193-89FA-404C612A14CB}"/>
          </ac:graphicFrameMkLst>
        </pc:graphicFrameChg>
      </pc:sldChg>
    </pc:docChg>
  </pc:docChgLst>
  <pc:docChgLst>
    <pc:chgData name="Pauline Søndergaard Kudsk" userId="S::pakud@rodekors.dk::9bfdecc3-3c0a-453f-9cde-ee78692965b7" providerId="AD" clId="Web-{FDA803B2-5468-1E49-4875-DC4FDBE1E200}"/>
    <pc:docChg chg="modSld">
      <pc:chgData name="Pauline Søndergaard Kudsk" userId="S::pakud@rodekors.dk::9bfdecc3-3c0a-453f-9cde-ee78692965b7" providerId="AD" clId="Web-{FDA803B2-5468-1E49-4875-DC4FDBE1E200}" dt="2023-04-04T12:17:38.525" v="0" actId="1076"/>
      <pc:docMkLst>
        <pc:docMk/>
      </pc:docMkLst>
      <pc:sldChg chg="modSp">
        <pc:chgData name="Pauline Søndergaard Kudsk" userId="S::pakud@rodekors.dk::9bfdecc3-3c0a-453f-9cde-ee78692965b7" providerId="AD" clId="Web-{FDA803B2-5468-1E49-4875-DC4FDBE1E200}" dt="2023-04-04T12:17:38.525" v="0" actId="1076"/>
        <pc:sldMkLst>
          <pc:docMk/>
          <pc:sldMk cId="3826922101" sldId="267"/>
        </pc:sldMkLst>
        <pc:spChg chg="mod">
          <ac:chgData name="Pauline Søndergaard Kudsk" userId="S::pakud@rodekors.dk::9bfdecc3-3c0a-453f-9cde-ee78692965b7" providerId="AD" clId="Web-{FDA803B2-5468-1E49-4875-DC4FDBE1E200}" dt="2023-04-04T12:17:38.525" v="0" actId="1076"/>
          <ac:spMkLst>
            <pc:docMk/>
            <pc:sldMk cId="3826922101" sldId="267"/>
            <ac:spMk id="6" creationId="{70D18C96-B4AD-19FA-9BC1-F8FA673C01C6}"/>
          </ac:spMkLst>
        </pc:spChg>
      </pc:sldChg>
    </pc:docChg>
  </pc:docChgLst>
  <pc:docChgLst>
    <pc:chgData name="Pernille Meier" userId="e45a8449-0705-4a92-9480-5d758bccbff3" providerId="ADAL" clId="{0BB8573F-1ECD-4B9F-BBC4-4903A9A8A0EE}"/>
    <pc:docChg chg="addSld delSld modSld">
      <pc:chgData name="Pernille Meier" userId="e45a8449-0705-4a92-9480-5d758bccbff3" providerId="ADAL" clId="{0BB8573F-1ECD-4B9F-BBC4-4903A9A8A0EE}" dt="2023-09-21T12:37:09.290" v="1" actId="2696"/>
      <pc:docMkLst>
        <pc:docMk/>
      </pc:docMkLst>
      <pc:sldChg chg="del">
        <pc:chgData name="Pernille Meier" userId="e45a8449-0705-4a92-9480-5d758bccbff3" providerId="ADAL" clId="{0BB8573F-1ECD-4B9F-BBC4-4903A9A8A0EE}" dt="2023-09-21T12:37:09.290" v="1" actId="2696"/>
        <pc:sldMkLst>
          <pc:docMk/>
          <pc:sldMk cId="3826922101" sldId="267"/>
        </pc:sldMkLst>
      </pc:sldChg>
      <pc:sldChg chg="add">
        <pc:chgData name="Pernille Meier" userId="e45a8449-0705-4a92-9480-5d758bccbff3" providerId="ADAL" clId="{0BB8573F-1ECD-4B9F-BBC4-4903A9A8A0EE}" dt="2023-09-21T12:37:05.567" v="0"/>
        <pc:sldMkLst>
          <pc:docMk/>
          <pc:sldMk cId="4049081709" sldId="26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393A605-AD43-48AF-8C31-C1308746FDA5}" type="datetimeFigureOut">
              <a:rPr lang="en-GB" smtClean="0"/>
              <a:t>25/01/2024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94E6F-361A-46A7-AB79-A6D4A7BC361C}" type="slidenum">
              <a:rPr lang="en-GB" smtClean="0"/>
              <a:t>‹#›</a:t>
            </a:fld>
            <a:endParaRPr lang="en-GB"/>
          </a:p>
        </p:txBody>
      </p:sp>
    </p:spTree>
    <p:extLst>
      <p:ext uri="{BB962C8B-B14F-4D97-AF65-F5344CB8AC3E}">
        <p14:creationId xmlns:p14="http://schemas.microsoft.com/office/powerpoint/2010/main" val="1438864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5"/>
          </p:nvPr>
        </p:nvSpPr>
        <p:spPr/>
        <p:txBody>
          <a:bodyPr/>
          <a:lstStyle/>
          <a:p>
            <a:fld id="{9AED64A2-341A-4E62-8AD1-B1A5B1EA9416}" type="slidenum">
              <a:rPr lang="da-DK" smtClean="0"/>
              <a:t>1</a:t>
            </a:fld>
            <a:endParaRPr lang="da-DK"/>
          </a:p>
        </p:txBody>
      </p:sp>
    </p:spTree>
    <p:extLst>
      <p:ext uri="{BB962C8B-B14F-4D97-AF65-F5344CB8AC3E}">
        <p14:creationId xmlns:p14="http://schemas.microsoft.com/office/powerpoint/2010/main" val="39816462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da-DK" dirty="0"/>
          </a:p>
        </p:txBody>
      </p:sp>
      <p:sp>
        <p:nvSpPr>
          <p:cNvPr id="4" name="Slide Number Placeholder 3"/>
          <p:cNvSpPr>
            <a:spLocks noGrp="1"/>
          </p:cNvSpPr>
          <p:nvPr>
            <p:ph type="sldNum" sz="quarter" idx="5"/>
          </p:nvPr>
        </p:nvSpPr>
        <p:spPr/>
        <p:txBody>
          <a:bodyPr/>
          <a:lstStyle/>
          <a:p>
            <a:fld id="{9AED64A2-341A-4E62-8AD1-B1A5B1EA9416}" type="slidenum">
              <a:rPr lang="da-DK" smtClean="0"/>
              <a:t>2</a:t>
            </a:fld>
            <a:endParaRPr lang="da-DK"/>
          </a:p>
        </p:txBody>
      </p:sp>
    </p:spTree>
    <p:extLst>
      <p:ext uri="{BB962C8B-B14F-4D97-AF65-F5344CB8AC3E}">
        <p14:creationId xmlns:p14="http://schemas.microsoft.com/office/powerpoint/2010/main" val="34059000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E72D9-4B0C-8101-C9CB-CE7BB1E2677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74EF6D6-5AF6-8C38-5825-38D3CDD107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49548A6-ED22-93E6-75F9-BED749C33231}"/>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5" name="Footer Placeholder 4">
            <a:extLst>
              <a:ext uri="{FF2B5EF4-FFF2-40B4-BE49-F238E27FC236}">
                <a16:creationId xmlns:a16="http://schemas.microsoft.com/office/drawing/2014/main" id="{C13C5D2B-C2E3-B4CD-65A8-20E6058BD93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3013188-5F2E-44BF-6BF4-34CCCADFAC1C}"/>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22769673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2CA23-5DB0-3BE6-9596-EED1D59434D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C23752F-F751-324B-3D7D-54600973312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FD0DEFB-F1E0-E600-0EC0-7A96F314A977}"/>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5" name="Footer Placeholder 4">
            <a:extLst>
              <a:ext uri="{FF2B5EF4-FFF2-40B4-BE49-F238E27FC236}">
                <a16:creationId xmlns:a16="http://schemas.microsoft.com/office/drawing/2014/main" id="{60CA5A1D-88A8-7CCF-2B1C-6A85CF102A5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5E7EEA6-5FFA-7DB8-C0BB-6DCC594B49E2}"/>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2738613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17C6B50-04F6-652C-EF4F-F8F2230F0B6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87DBC63A-7B5F-7E24-7241-63A3871C8A1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B16BC1A-7A58-237F-AB83-A1A9CD2EF728}"/>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5" name="Footer Placeholder 4">
            <a:extLst>
              <a:ext uri="{FF2B5EF4-FFF2-40B4-BE49-F238E27FC236}">
                <a16:creationId xmlns:a16="http://schemas.microsoft.com/office/drawing/2014/main" id="{0585E946-BE3F-15E2-5C46-A65E4F23F26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EA4524-E00F-829A-6A15-CA98C0FDA4DF}"/>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1908743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399D4-AB9E-7E22-C499-C8DD2154F1A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98342E-8668-0179-F18F-75949907F7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6B89363-D687-CEFA-032D-CA01C6081713}"/>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5" name="Footer Placeholder 4">
            <a:extLst>
              <a:ext uri="{FF2B5EF4-FFF2-40B4-BE49-F238E27FC236}">
                <a16:creationId xmlns:a16="http://schemas.microsoft.com/office/drawing/2014/main" id="{1ECE2A1B-08E1-EA6E-309D-EA9E85BCDF7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5972BBC-8E8D-A76E-7912-0D1BE3EB4553}"/>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5335499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D3790-B67D-EA74-355D-535E7C6C91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371240D-CD4F-F7CE-F6D1-2FDFAD201F7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51584A1-E083-95BA-2C1D-766CD9D9BED2}"/>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5" name="Footer Placeholder 4">
            <a:extLst>
              <a:ext uri="{FF2B5EF4-FFF2-40B4-BE49-F238E27FC236}">
                <a16:creationId xmlns:a16="http://schemas.microsoft.com/office/drawing/2014/main" id="{AA897DEE-4F1C-4295-EFB6-9134A3E8C4E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6EEE67B-063C-ABE7-DE72-253287E18BD7}"/>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18565363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19F27-4B0F-0168-EE45-BB72623AB2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88D931-5449-933D-2358-6925BBED840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151C5DA-2AB9-0F64-0514-FFD5C7723DA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16D7666-6AAE-C8AF-473A-08EC189102C5}"/>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6" name="Footer Placeholder 5">
            <a:extLst>
              <a:ext uri="{FF2B5EF4-FFF2-40B4-BE49-F238E27FC236}">
                <a16:creationId xmlns:a16="http://schemas.microsoft.com/office/drawing/2014/main" id="{1252E96A-81D7-70CA-3D6D-7212D7ADB74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5404DBA-5EB4-0AC3-6577-1BA3A33501FC}"/>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30608441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ACBF24-6AB2-6DC0-8AD1-802969601BE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7349EEA-140E-3064-784C-3E13373C5A2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A781B0-EF71-819A-A0CA-8DD35AFEB59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FE223BE-9CD3-E7E6-C12E-E938C79BE0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77E43DD-4D6E-4631-C328-47DE55188B6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780A306B-4F72-261F-9CB2-140EA8CABFAD}"/>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8" name="Footer Placeholder 7">
            <a:extLst>
              <a:ext uri="{FF2B5EF4-FFF2-40B4-BE49-F238E27FC236}">
                <a16:creationId xmlns:a16="http://schemas.microsoft.com/office/drawing/2014/main" id="{23A2A008-5FA4-105D-5183-2940404D28D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3ABEFB8-7ACC-37DF-A140-0C973DCA3BC6}"/>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3910797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E19FE-92A4-B815-CF2E-5F52949D5D4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80BA495-7AD8-8A23-22C5-56FBAD2DFC75}"/>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4" name="Footer Placeholder 3">
            <a:extLst>
              <a:ext uri="{FF2B5EF4-FFF2-40B4-BE49-F238E27FC236}">
                <a16:creationId xmlns:a16="http://schemas.microsoft.com/office/drawing/2014/main" id="{911301C5-A4E4-9369-BFD7-F7F4F54D2CD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522577B-E088-1DCE-33BE-73591E515584}"/>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181454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3519267-F26C-B968-3EEC-DFE3E00089C6}"/>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3" name="Footer Placeholder 2">
            <a:extLst>
              <a:ext uri="{FF2B5EF4-FFF2-40B4-BE49-F238E27FC236}">
                <a16:creationId xmlns:a16="http://schemas.microsoft.com/office/drawing/2014/main" id="{F799E3D0-EEAB-29D9-4265-9EA11E486296}"/>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7BC9077-D323-5A75-059E-D42E4B15FD92}"/>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2857170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9F437-0F87-C80A-972E-682A2A54C6A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1E193CB-1E4C-BDA5-8411-D472DA4E6A8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69405A3-64E0-74EB-381C-32A4AF3302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0A5AC02-0C54-F1ED-1350-05083B87DAEF}"/>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6" name="Footer Placeholder 5">
            <a:extLst>
              <a:ext uri="{FF2B5EF4-FFF2-40B4-BE49-F238E27FC236}">
                <a16:creationId xmlns:a16="http://schemas.microsoft.com/office/drawing/2014/main" id="{A18B0381-1AF6-7DBE-9C1E-8F94D14700D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39650B-B5C3-AC3E-7E47-D01B049D8749}"/>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41719741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2047BB-0253-28E4-1C95-A024315E05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C23C4D-1CC7-24F6-0E23-CEEE2A4505E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88A0389-615C-F54A-D9CE-3C0ACA36C4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979CC8-9B2C-773F-5DEB-C63C85E50857}"/>
              </a:ext>
            </a:extLst>
          </p:cNvPr>
          <p:cNvSpPr>
            <a:spLocks noGrp="1"/>
          </p:cNvSpPr>
          <p:nvPr>
            <p:ph type="dt" sz="half" idx="10"/>
          </p:nvPr>
        </p:nvSpPr>
        <p:spPr/>
        <p:txBody>
          <a:bodyPr/>
          <a:lstStyle/>
          <a:p>
            <a:fld id="{3A346D0E-1F2A-45F4-A1CD-9D5A06D28212}" type="datetimeFigureOut">
              <a:rPr lang="en-GB" smtClean="0"/>
              <a:t>25/01/2024</a:t>
            </a:fld>
            <a:endParaRPr lang="en-GB"/>
          </a:p>
        </p:txBody>
      </p:sp>
      <p:sp>
        <p:nvSpPr>
          <p:cNvPr id="6" name="Footer Placeholder 5">
            <a:extLst>
              <a:ext uri="{FF2B5EF4-FFF2-40B4-BE49-F238E27FC236}">
                <a16:creationId xmlns:a16="http://schemas.microsoft.com/office/drawing/2014/main" id="{27F9BFDD-87F9-5238-1C26-118722BAB7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F254048-5101-3C59-51F8-E340EAD0CE3C}"/>
              </a:ext>
            </a:extLst>
          </p:cNvPr>
          <p:cNvSpPr>
            <a:spLocks noGrp="1"/>
          </p:cNvSpPr>
          <p:nvPr>
            <p:ph type="sldNum" sz="quarter" idx="12"/>
          </p:nvPr>
        </p:nvSpPr>
        <p:spPr/>
        <p:txBody>
          <a:bodyPr/>
          <a:lstStyle/>
          <a:p>
            <a:fld id="{84BAA2E0-CC90-421E-9670-A7FD2F070C15}" type="slidenum">
              <a:rPr lang="en-GB" smtClean="0"/>
              <a:t>‹#›</a:t>
            </a:fld>
            <a:endParaRPr lang="en-GB"/>
          </a:p>
        </p:txBody>
      </p:sp>
    </p:spTree>
    <p:extLst>
      <p:ext uri="{BB962C8B-B14F-4D97-AF65-F5344CB8AC3E}">
        <p14:creationId xmlns:p14="http://schemas.microsoft.com/office/powerpoint/2010/main" val="3443173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BC6F95-25B0-6B8C-3DC8-E2488334162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BF90AA8-AC3C-837C-BD4A-9E2BD11664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38DBC70-0359-0E17-469F-40D8535D72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346D0E-1F2A-45F4-A1CD-9D5A06D28212}" type="datetimeFigureOut">
              <a:rPr lang="en-GB" smtClean="0"/>
              <a:t>25/01/2024</a:t>
            </a:fld>
            <a:endParaRPr lang="en-GB"/>
          </a:p>
        </p:txBody>
      </p:sp>
      <p:sp>
        <p:nvSpPr>
          <p:cNvPr id="5" name="Footer Placeholder 4">
            <a:extLst>
              <a:ext uri="{FF2B5EF4-FFF2-40B4-BE49-F238E27FC236}">
                <a16:creationId xmlns:a16="http://schemas.microsoft.com/office/drawing/2014/main" id="{8BFB0DF0-2C07-6506-5750-D9BCB54AA9E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56BC94F-AD09-6338-331D-8F43097E33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BAA2E0-CC90-421E-9670-A7FD2F070C15}" type="slidenum">
              <a:rPr lang="en-GB" smtClean="0"/>
              <a:t>‹#›</a:t>
            </a:fld>
            <a:endParaRPr lang="en-GB"/>
          </a:p>
        </p:txBody>
      </p:sp>
    </p:spTree>
    <p:extLst>
      <p:ext uri="{BB962C8B-B14F-4D97-AF65-F5344CB8AC3E}">
        <p14:creationId xmlns:p14="http://schemas.microsoft.com/office/powerpoint/2010/main" val="15061047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0D18C96-B4AD-19FA-9BC1-F8FA673C01C6}"/>
              </a:ext>
            </a:extLst>
          </p:cNvPr>
          <p:cNvSpPr/>
          <p:nvPr/>
        </p:nvSpPr>
        <p:spPr>
          <a:xfrm>
            <a:off x="323352" y="676105"/>
            <a:ext cx="11547945" cy="738464"/>
          </a:xfrm>
          <a:prstGeom prst="rect">
            <a:avLst/>
          </a:prstGeom>
          <a:solidFill>
            <a:schemeClr val="bg1"/>
          </a:solidFill>
          <a:ln w="9525">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4" name="TextBox 3">
            <a:extLst>
              <a:ext uri="{FF2B5EF4-FFF2-40B4-BE49-F238E27FC236}">
                <a16:creationId xmlns:a16="http://schemas.microsoft.com/office/drawing/2014/main" id="{C0B41E41-99F5-DA25-18A0-759735FE81CA}"/>
              </a:ext>
            </a:extLst>
          </p:cNvPr>
          <p:cNvSpPr txBox="1"/>
          <p:nvPr/>
        </p:nvSpPr>
        <p:spPr>
          <a:xfrm>
            <a:off x="315401" y="421419"/>
            <a:ext cx="11561197" cy="353943"/>
          </a:xfrm>
          <a:prstGeom prst="rect">
            <a:avLst/>
          </a:prstGeom>
          <a:solidFill>
            <a:srgbClr val="D7C8FF"/>
          </a:solidFill>
        </p:spPr>
        <p:txBody>
          <a:bodyPr wrap="square" rtlCol="0">
            <a:spAutoFit/>
          </a:bodyPr>
          <a:lstStyle/>
          <a:p>
            <a:r>
              <a:rPr lang="da-DK" sz="1700" dirty="0">
                <a:latin typeface="Inter" panose="020B0502030000000004"/>
              </a:rPr>
              <a:t>              </a:t>
            </a:r>
            <a:r>
              <a:rPr lang="da-DK" sz="1400" b="1" dirty="0">
                <a:solidFill>
                  <a:srgbClr val="8859FF"/>
                </a:solidFill>
                <a:latin typeface="Inter" panose="020B0502030000000004"/>
              </a:rPr>
              <a:t>Persona</a:t>
            </a:r>
            <a:endParaRPr lang="da-DK" sz="1700" b="1" dirty="0">
              <a:solidFill>
                <a:srgbClr val="8859FF"/>
              </a:solidFill>
              <a:latin typeface="Inter" panose="020B0502030000000004"/>
            </a:endParaRPr>
          </a:p>
        </p:txBody>
      </p:sp>
      <p:sp>
        <p:nvSpPr>
          <p:cNvPr id="5" name="Oval 4">
            <a:extLst>
              <a:ext uri="{FF2B5EF4-FFF2-40B4-BE49-F238E27FC236}">
                <a16:creationId xmlns:a16="http://schemas.microsoft.com/office/drawing/2014/main" id="{06393CB4-C598-6008-FDB5-DA493673D082}"/>
              </a:ext>
            </a:extLst>
          </p:cNvPr>
          <p:cNvSpPr/>
          <p:nvPr/>
        </p:nvSpPr>
        <p:spPr>
          <a:xfrm>
            <a:off x="418767" y="353804"/>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Inter" panose="020B0502030000000004"/>
              </a:rPr>
              <a:t>1</a:t>
            </a:r>
          </a:p>
        </p:txBody>
      </p:sp>
      <p:sp>
        <p:nvSpPr>
          <p:cNvPr id="7" name="TextBox 6">
            <a:extLst>
              <a:ext uri="{FF2B5EF4-FFF2-40B4-BE49-F238E27FC236}">
                <a16:creationId xmlns:a16="http://schemas.microsoft.com/office/drawing/2014/main" id="{E0179FB0-69CD-868A-61C8-4C3D631EB78A}"/>
              </a:ext>
            </a:extLst>
          </p:cNvPr>
          <p:cNvSpPr txBox="1"/>
          <p:nvPr/>
        </p:nvSpPr>
        <p:spPr>
          <a:xfrm>
            <a:off x="490329" y="994055"/>
            <a:ext cx="2146853" cy="215444"/>
          </a:xfrm>
          <a:prstGeom prst="rect">
            <a:avLst/>
          </a:prstGeom>
          <a:noFill/>
        </p:spPr>
        <p:txBody>
          <a:bodyPr wrap="square" rtlCol="0">
            <a:spAutoFit/>
          </a:bodyPr>
          <a:lstStyle/>
          <a:p>
            <a:r>
              <a:rPr lang="en-GB" sz="800" dirty="0">
                <a:latin typeface="Inter" panose="020B0502030000000004"/>
              </a:rPr>
              <a:t>What persona are you focused on?</a:t>
            </a:r>
          </a:p>
        </p:txBody>
      </p:sp>
      <p:sp>
        <p:nvSpPr>
          <p:cNvPr id="8" name="Rectangle 7">
            <a:extLst>
              <a:ext uri="{FF2B5EF4-FFF2-40B4-BE49-F238E27FC236}">
                <a16:creationId xmlns:a16="http://schemas.microsoft.com/office/drawing/2014/main" id="{97E2BBF3-D429-1899-4E72-88B9CBD710E5}"/>
              </a:ext>
            </a:extLst>
          </p:cNvPr>
          <p:cNvSpPr/>
          <p:nvPr/>
        </p:nvSpPr>
        <p:spPr>
          <a:xfrm>
            <a:off x="323352" y="1553839"/>
            <a:ext cx="11547945" cy="5244526"/>
          </a:xfrm>
          <a:prstGeom prst="rect">
            <a:avLst/>
          </a:prstGeom>
          <a:solidFill>
            <a:schemeClr val="bg1"/>
          </a:solidFill>
          <a:ln w="9525">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graphicFrame>
        <p:nvGraphicFramePr>
          <p:cNvPr id="9" name="Table 9">
            <a:extLst>
              <a:ext uri="{FF2B5EF4-FFF2-40B4-BE49-F238E27FC236}">
                <a16:creationId xmlns:a16="http://schemas.microsoft.com/office/drawing/2014/main" id="{2A4C9966-7D17-D193-89FA-404C612A14CB}"/>
              </a:ext>
            </a:extLst>
          </p:cNvPr>
          <p:cNvGraphicFramePr>
            <a:graphicFrameLocks noGrp="1"/>
          </p:cNvGraphicFramePr>
          <p:nvPr/>
        </p:nvGraphicFramePr>
        <p:xfrm>
          <a:off x="2907525" y="1669254"/>
          <a:ext cx="8881608" cy="5049599"/>
        </p:xfrm>
        <a:graphic>
          <a:graphicData uri="http://schemas.openxmlformats.org/drawingml/2006/table">
            <a:tbl>
              <a:tblPr firstRow="1" bandRow="1">
                <a:tableStyleId>{2D5ABB26-0587-4C30-8999-92F81FD0307C}</a:tableStyleId>
              </a:tblPr>
              <a:tblGrid>
                <a:gridCol w="2220402">
                  <a:extLst>
                    <a:ext uri="{9D8B030D-6E8A-4147-A177-3AD203B41FA5}">
                      <a16:colId xmlns:a16="http://schemas.microsoft.com/office/drawing/2014/main" val="3480185445"/>
                    </a:ext>
                  </a:extLst>
                </a:gridCol>
                <a:gridCol w="2220402">
                  <a:extLst>
                    <a:ext uri="{9D8B030D-6E8A-4147-A177-3AD203B41FA5}">
                      <a16:colId xmlns:a16="http://schemas.microsoft.com/office/drawing/2014/main" val="109585570"/>
                    </a:ext>
                  </a:extLst>
                </a:gridCol>
                <a:gridCol w="2220402">
                  <a:extLst>
                    <a:ext uri="{9D8B030D-6E8A-4147-A177-3AD203B41FA5}">
                      <a16:colId xmlns:a16="http://schemas.microsoft.com/office/drawing/2014/main" val="243677566"/>
                    </a:ext>
                  </a:extLst>
                </a:gridCol>
                <a:gridCol w="2220402">
                  <a:extLst>
                    <a:ext uri="{9D8B030D-6E8A-4147-A177-3AD203B41FA5}">
                      <a16:colId xmlns:a16="http://schemas.microsoft.com/office/drawing/2014/main" val="1957604955"/>
                    </a:ext>
                  </a:extLst>
                </a:gridCol>
              </a:tblGrid>
              <a:tr h="315053">
                <a:tc>
                  <a:txBody>
                    <a:bodyPr/>
                    <a:lstStyle/>
                    <a:p>
                      <a:pPr algn="ctr"/>
                      <a:r>
                        <a:rPr lang="da-DK" sz="1200" b="1" dirty="0">
                          <a:solidFill>
                            <a:srgbClr val="8859FF"/>
                          </a:solidFill>
                          <a:latin typeface="Inter" panose="020B0502030000000004"/>
                        </a:rPr>
                        <a:t>Phase 1</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tc>
                  <a:txBody>
                    <a:bodyPr/>
                    <a:lstStyle/>
                    <a:p>
                      <a:pPr algn="ctr"/>
                      <a:r>
                        <a:rPr lang="da-DK" sz="1200" b="1" kern="1200" dirty="0">
                          <a:solidFill>
                            <a:srgbClr val="8859FF"/>
                          </a:solidFill>
                          <a:latin typeface="Inter" panose="020B0502030000000004"/>
                          <a:ea typeface="+mn-ea"/>
                          <a:cs typeface="+mn-cs"/>
                        </a:rPr>
                        <a:t>Phase 2</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tc>
                  <a:txBody>
                    <a:bodyPr/>
                    <a:lstStyle/>
                    <a:p>
                      <a:pPr marL="0" algn="ctr" defTabSz="914400" rtl="0" eaLnBrk="1" latinLnBrk="0" hangingPunct="1"/>
                      <a:r>
                        <a:rPr lang="da-DK" sz="1200" b="1" kern="1200" dirty="0">
                          <a:solidFill>
                            <a:srgbClr val="8859FF"/>
                          </a:solidFill>
                          <a:latin typeface="Inter" panose="020B0502030000000004"/>
                          <a:ea typeface="+mn-ea"/>
                          <a:cs typeface="+mn-cs"/>
                        </a:rPr>
                        <a:t>Phase 3</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tc>
                  <a:txBody>
                    <a:bodyPr/>
                    <a:lstStyle/>
                    <a:p>
                      <a:pPr marL="0" algn="ctr" defTabSz="914400" rtl="0" eaLnBrk="1" latinLnBrk="0" hangingPunct="1"/>
                      <a:r>
                        <a:rPr lang="da-DK" sz="1200" b="1" kern="1200" dirty="0">
                          <a:solidFill>
                            <a:srgbClr val="8859FF"/>
                          </a:solidFill>
                          <a:latin typeface="Inter" panose="020B0502030000000004"/>
                          <a:ea typeface="+mn-ea"/>
                          <a:cs typeface="+mn-cs"/>
                        </a:rPr>
                        <a:t>Phase 4</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extLst>
                  <a:ext uri="{0D108BD9-81ED-4DB2-BD59-A6C34878D82A}">
                    <a16:rowId xmlns:a16="http://schemas.microsoft.com/office/drawing/2014/main" val="3529361015"/>
                  </a:ext>
                </a:extLst>
              </a:tr>
              <a:tr h="789091">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91293115"/>
                  </a:ext>
                </a:extLst>
              </a:tr>
              <a:tr h="789091">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04094714"/>
                  </a:ext>
                </a:extLst>
              </a:tr>
              <a:tr h="789091">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9062136"/>
                  </a:ext>
                </a:extLst>
              </a:tr>
              <a:tr h="789091">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62228527"/>
                  </a:ext>
                </a:extLst>
              </a:tr>
              <a:tr h="789091">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5864998"/>
                  </a:ext>
                </a:extLst>
              </a:tr>
              <a:tr h="789091">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71265119"/>
                  </a:ext>
                </a:extLst>
              </a:tr>
            </a:tbl>
          </a:graphicData>
        </a:graphic>
      </p:graphicFrame>
      <p:sp>
        <p:nvSpPr>
          <p:cNvPr id="12" name="Rectangle 11">
            <a:extLst>
              <a:ext uri="{FF2B5EF4-FFF2-40B4-BE49-F238E27FC236}">
                <a16:creationId xmlns:a16="http://schemas.microsoft.com/office/drawing/2014/main" id="{65582C0E-DF2E-1FDB-881E-2C2820DBB7DD}"/>
              </a:ext>
            </a:extLst>
          </p:cNvPr>
          <p:cNvSpPr/>
          <p:nvPr/>
        </p:nvSpPr>
        <p:spPr>
          <a:xfrm>
            <a:off x="2907525" y="882595"/>
            <a:ext cx="2146853" cy="453224"/>
          </a:xfrm>
          <a:prstGeom prst="rect">
            <a:avLst/>
          </a:prstGeom>
          <a:solidFill>
            <a:schemeClr val="bg1">
              <a:lumMod val="95000"/>
            </a:schemeClr>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3" name="Rectangle 12">
            <a:extLst>
              <a:ext uri="{FF2B5EF4-FFF2-40B4-BE49-F238E27FC236}">
                <a16:creationId xmlns:a16="http://schemas.microsoft.com/office/drawing/2014/main" id="{6D1D3E0C-C89E-6227-3573-B4616BB8072F}"/>
              </a:ext>
            </a:extLst>
          </p:cNvPr>
          <p:cNvSpPr/>
          <p:nvPr/>
        </p:nvSpPr>
        <p:spPr>
          <a:xfrm>
            <a:off x="5152443" y="882595"/>
            <a:ext cx="2146853" cy="453224"/>
          </a:xfrm>
          <a:prstGeom prst="rect">
            <a:avLst/>
          </a:prstGeom>
          <a:solidFill>
            <a:srgbClr val="EFEAFF"/>
          </a:solidFill>
          <a:ln w="6350">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4" name="Rectangle 13">
            <a:extLst>
              <a:ext uri="{FF2B5EF4-FFF2-40B4-BE49-F238E27FC236}">
                <a16:creationId xmlns:a16="http://schemas.microsoft.com/office/drawing/2014/main" id="{31D1BAAA-2B0D-22F3-3243-701244FD1106}"/>
              </a:ext>
            </a:extLst>
          </p:cNvPr>
          <p:cNvSpPr/>
          <p:nvPr/>
        </p:nvSpPr>
        <p:spPr>
          <a:xfrm>
            <a:off x="7397361" y="882595"/>
            <a:ext cx="2146853" cy="453224"/>
          </a:xfrm>
          <a:prstGeom prst="rect">
            <a:avLst/>
          </a:prstGeom>
          <a:solidFill>
            <a:srgbClr val="EFEAFF"/>
          </a:solidFill>
          <a:ln w="6350">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Rectangle 14">
            <a:extLst>
              <a:ext uri="{FF2B5EF4-FFF2-40B4-BE49-F238E27FC236}">
                <a16:creationId xmlns:a16="http://schemas.microsoft.com/office/drawing/2014/main" id="{12D7B807-3127-EC29-64F5-587B0718FC30}"/>
              </a:ext>
            </a:extLst>
          </p:cNvPr>
          <p:cNvSpPr/>
          <p:nvPr/>
        </p:nvSpPr>
        <p:spPr>
          <a:xfrm>
            <a:off x="9642280" y="882595"/>
            <a:ext cx="2146853" cy="453224"/>
          </a:xfrm>
          <a:prstGeom prst="rect">
            <a:avLst/>
          </a:prstGeom>
          <a:solidFill>
            <a:srgbClr val="EFEAFF"/>
          </a:solidFill>
          <a:ln w="6350">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6" name="TextBox 15">
            <a:extLst>
              <a:ext uri="{FF2B5EF4-FFF2-40B4-BE49-F238E27FC236}">
                <a16:creationId xmlns:a16="http://schemas.microsoft.com/office/drawing/2014/main" id="{68178AAA-4C31-4A2F-7DDB-8D706F69DD55}"/>
              </a:ext>
            </a:extLst>
          </p:cNvPr>
          <p:cNvSpPr txBox="1"/>
          <p:nvPr/>
        </p:nvSpPr>
        <p:spPr>
          <a:xfrm>
            <a:off x="2902224" y="1013185"/>
            <a:ext cx="2152153" cy="215444"/>
          </a:xfrm>
          <a:prstGeom prst="rect">
            <a:avLst/>
          </a:prstGeom>
          <a:noFill/>
        </p:spPr>
        <p:txBody>
          <a:bodyPr wrap="square" rtlCol="0">
            <a:spAutoFit/>
          </a:bodyPr>
          <a:lstStyle/>
          <a:p>
            <a:pPr algn="ctr"/>
            <a:r>
              <a:rPr lang="en-GB" sz="800" dirty="0">
                <a:latin typeface="Inter" panose="020B0502030000000004"/>
              </a:rPr>
              <a:t>What do they look like?</a:t>
            </a:r>
          </a:p>
        </p:txBody>
      </p:sp>
      <p:sp>
        <p:nvSpPr>
          <p:cNvPr id="17" name="Oval 16">
            <a:extLst>
              <a:ext uri="{FF2B5EF4-FFF2-40B4-BE49-F238E27FC236}">
                <a16:creationId xmlns:a16="http://schemas.microsoft.com/office/drawing/2014/main" id="{B2907E16-CA39-ABF9-E520-293462CB198B}"/>
              </a:ext>
            </a:extLst>
          </p:cNvPr>
          <p:cNvSpPr/>
          <p:nvPr/>
        </p:nvSpPr>
        <p:spPr>
          <a:xfrm>
            <a:off x="418767" y="2085031"/>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Inter" panose="020B0502030000000004"/>
              </a:rPr>
              <a:t>2</a:t>
            </a:r>
          </a:p>
        </p:txBody>
      </p:sp>
      <p:sp>
        <p:nvSpPr>
          <p:cNvPr id="18" name="TextBox 17">
            <a:extLst>
              <a:ext uri="{FF2B5EF4-FFF2-40B4-BE49-F238E27FC236}">
                <a16:creationId xmlns:a16="http://schemas.microsoft.com/office/drawing/2014/main" id="{A2BCDBEC-851F-6662-9ED6-A794C000E76E}"/>
              </a:ext>
            </a:extLst>
          </p:cNvPr>
          <p:cNvSpPr txBox="1"/>
          <p:nvPr/>
        </p:nvSpPr>
        <p:spPr>
          <a:xfrm>
            <a:off x="1022036" y="2022379"/>
            <a:ext cx="1174147" cy="307777"/>
          </a:xfrm>
          <a:prstGeom prst="rect">
            <a:avLst/>
          </a:prstGeom>
          <a:noFill/>
        </p:spPr>
        <p:txBody>
          <a:bodyPr wrap="square" rtlCol="0">
            <a:spAutoFit/>
          </a:bodyPr>
          <a:lstStyle/>
          <a:p>
            <a:r>
              <a:rPr lang="en-GB" sz="1400" b="1" dirty="0">
                <a:solidFill>
                  <a:srgbClr val="8859FF"/>
                </a:solidFill>
                <a:latin typeface="Inter" panose="020B0502030000000004"/>
              </a:rPr>
              <a:t>Phases</a:t>
            </a:r>
          </a:p>
        </p:txBody>
      </p:sp>
      <p:sp>
        <p:nvSpPr>
          <p:cNvPr id="19" name="Oval 18">
            <a:extLst>
              <a:ext uri="{FF2B5EF4-FFF2-40B4-BE49-F238E27FC236}">
                <a16:creationId xmlns:a16="http://schemas.microsoft.com/office/drawing/2014/main" id="{8263D098-7C4B-25A7-6402-D3A5A7A2320C}"/>
              </a:ext>
            </a:extLst>
          </p:cNvPr>
          <p:cNvSpPr/>
          <p:nvPr/>
        </p:nvSpPr>
        <p:spPr>
          <a:xfrm>
            <a:off x="418767" y="2877074"/>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Inter" panose="020B0502030000000004"/>
              </a:rPr>
              <a:t>3</a:t>
            </a:r>
          </a:p>
        </p:txBody>
      </p:sp>
      <p:sp>
        <p:nvSpPr>
          <p:cNvPr id="20" name="TextBox 19">
            <a:extLst>
              <a:ext uri="{FF2B5EF4-FFF2-40B4-BE49-F238E27FC236}">
                <a16:creationId xmlns:a16="http://schemas.microsoft.com/office/drawing/2014/main" id="{5F85EEB0-14C4-F8DF-A4DB-35745E220D99}"/>
              </a:ext>
            </a:extLst>
          </p:cNvPr>
          <p:cNvSpPr txBox="1"/>
          <p:nvPr/>
        </p:nvSpPr>
        <p:spPr>
          <a:xfrm>
            <a:off x="1022036" y="2778643"/>
            <a:ext cx="1796997" cy="307777"/>
          </a:xfrm>
          <a:prstGeom prst="rect">
            <a:avLst/>
          </a:prstGeom>
          <a:noFill/>
        </p:spPr>
        <p:txBody>
          <a:bodyPr wrap="square" rtlCol="0">
            <a:spAutoFit/>
          </a:bodyPr>
          <a:lstStyle/>
          <a:p>
            <a:r>
              <a:rPr lang="en-GB" sz="1400" b="1" dirty="0">
                <a:solidFill>
                  <a:srgbClr val="8859FF"/>
                </a:solidFill>
                <a:latin typeface="Inter" panose="020B0502030000000004"/>
              </a:rPr>
              <a:t>Activities</a:t>
            </a:r>
          </a:p>
        </p:txBody>
      </p:sp>
      <p:sp>
        <p:nvSpPr>
          <p:cNvPr id="21" name="TextBox 20">
            <a:extLst>
              <a:ext uri="{FF2B5EF4-FFF2-40B4-BE49-F238E27FC236}">
                <a16:creationId xmlns:a16="http://schemas.microsoft.com/office/drawing/2014/main" id="{B2F42E8D-5804-40BA-A1AC-F592463BA0ED}"/>
              </a:ext>
            </a:extLst>
          </p:cNvPr>
          <p:cNvSpPr txBox="1"/>
          <p:nvPr/>
        </p:nvSpPr>
        <p:spPr>
          <a:xfrm>
            <a:off x="922645" y="2260620"/>
            <a:ext cx="1879160" cy="338554"/>
          </a:xfrm>
          <a:prstGeom prst="rect">
            <a:avLst/>
          </a:prstGeom>
          <a:noFill/>
        </p:spPr>
        <p:txBody>
          <a:bodyPr wrap="square" rtlCol="0">
            <a:spAutoFit/>
          </a:bodyPr>
          <a:lstStyle/>
          <a:p>
            <a:r>
              <a:rPr lang="en-GB" sz="800" dirty="0">
                <a:latin typeface="Inter" panose="020B0502030000000004"/>
              </a:rPr>
              <a:t>Identify different phases in the user journey and a short description for each</a:t>
            </a:r>
          </a:p>
        </p:txBody>
      </p:sp>
      <p:sp>
        <p:nvSpPr>
          <p:cNvPr id="2" name="TextBox 1">
            <a:extLst>
              <a:ext uri="{FF2B5EF4-FFF2-40B4-BE49-F238E27FC236}">
                <a16:creationId xmlns:a16="http://schemas.microsoft.com/office/drawing/2014/main" id="{ED5AB514-3F28-BAB6-6EFC-EBE05ACEE0D8}"/>
              </a:ext>
            </a:extLst>
          </p:cNvPr>
          <p:cNvSpPr txBox="1"/>
          <p:nvPr/>
        </p:nvSpPr>
        <p:spPr>
          <a:xfrm>
            <a:off x="5147141" y="1013185"/>
            <a:ext cx="2152153" cy="215444"/>
          </a:xfrm>
          <a:prstGeom prst="rect">
            <a:avLst/>
          </a:prstGeom>
          <a:noFill/>
        </p:spPr>
        <p:txBody>
          <a:bodyPr wrap="square" rtlCol="0">
            <a:spAutoFit/>
          </a:bodyPr>
          <a:lstStyle/>
          <a:p>
            <a:pPr algn="ctr"/>
            <a:r>
              <a:rPr lang="en-GB" sz="800" dirty="0">
                <a:latin typeface="Inter" panose="020B0502030000000004"/>
              </a:rPr>
              <a:t>Their context and background</a:t>
            </a:r>
          </a:p>
        </p:txBody>
      </p:sp>
      <p:sp>
        <p:nvSpPr>
          <p:cNvPr id="3" name="TextBox 2">
            <a:extLst>
              <a:ext uri="{FF2B5EF4-FFF2-40B4-BE49-F238E27FC236}">
                <a16:creationId xmlns:a16="http://schemas.microsoft.com/office/drawing/2014/main" id="{AF408814-9906-C018-0B45-0CE5F1080FE3}"/>
              </a:ext>
            </a:extLst>
          </p:cNvPr>
          <p:cNvSpPr txBox="1"/>
          <p:nvPr/>
        </p:nvSpPr>
        <p:spPr>
          <a:xfrm>
            <a:off x="7392057" y="1013185"/>
            <a:ext cx="2152153" cy="215444"/>
          </a:xfrm>
          <a:prstGeom prst="rect">
            <a:avLst/>
          </a:prstGeom>
          <a:noFill/>
        </p:spPr>
        <p:txBody>
          <a:bodyPr wrap="square" rtlCol="0">
            <a:spAutoFit/>
          </a:bodyPr>
          <a:lstStyle/>
          <a:p>
            <a:pPr algn="ctr"/>
            <a:r>
              <a:rPr lang="en-GB" sz="800" dirty="0">
                <a:latin typeface="Inter" panose="020B0502030000000004"/>
              </a:rPr>
              <a:t>Their priorities and interests</a:t>
            </a:r>
          </a:p>
        </p:txBody>
      </p:sp>
      <p:sp>
        <p:nvSpPr>
          <p:cNvPr id="10" name="TextBox 9">
            <a:extLst>
              <a:ext uri="{FF2B5EF4-FFF2-40B4-BE49-F238E27FC236}">
                <a16:creationId xmlns:a16="http://schemas.microsoft.com/office/drawing/2014/main" id="{09819443-3C6D-6645-A482-1DDA67B88C02}"/>
              </a:ext>
            </a:extLst>
          </p:cNvPr>
          <p:cNvSpPr txBox="1"/>
          <p:nvPr/>
        </p:nvSpPr>
        <p:spPr>
          <a:xfrm>
            <a:off x="9644931" y="1013185"/>
            <a:ext cx="2152153" cy="215444"/>
          </a:xfrm>
          <a:prstGeom prst="rect">
            <a:avLst/>
          </a:prstGeom>
          <a:noFill/>
        </p:spPr>
        <p:txBody>
          <a:bodyPr wrap="square" rtlCol="0">
            <a:spAutoFit/>
          </a:bodyPr>
          <a:lstStyle/>
          <a:p>
            <a:pPr algn="ctr"/>
            <a:r>
              <a:rPr lang="en-GB" sz="800" dirty="0">
                <a:latin typeface="Inter" panose="020B0502030000000004"/>
              </a:rPr>
              <a:t>Their pains and gains</a:t>
            </a:r>
          </a:p>
        </p:txBody>
      </p:sp>
      <p:sp>
        <p:nvSpPr>
          <p:cNvPr id="11" name="TextBox 10">
            <a:extLst>
              <a:ext uri="{FF2B5EF4-FFF2-40B4-BE49-F238E27FC236}">
                <a16:creationId xmlns:a16="http://schemas.microsoft.com/office/drawing/2014/main" id="{07C908AE-ACF5-FB51-FF26-0E3902EF9DC5}"/>
              </a:ext>
            </a:extLst>
          </p:cNvPr>
          <p:cNvSpPr txBox="1"/>
          <p:nvPr/>
        </p:nvSpPr>
        <p:spPr>
          <a:xfrm>
            <a:off x="922645" y="3018962"/>
            <a:ext cx="1879160" cy="215444"/>
          </a:xfrm>
          <a:prstGeom prst="rect">
            <a:avLst/>
          </a:prstGeom>
          <a:noFill/>
        </p:spPr>
        <p:txBody>
          <a:bodyPr wrap="square" rtlCol="0">
            <a:spAutoFit/>
          </a:bodyPr>
          <a:lstStyle/>
          <a:p>
            <a:r>
              <a:rPr lang="en-GB" sz="800" dirty="0">
                <a:latin typeface="Inter" panose="020B0502030000000004"/>
              </a:rPr>
              <a:t>Define the actions your persona takes</a:t>
            </a:r>
          </a:p>
        </p:txBody>
      </p:sp>
      <p:sp>
        <p:nvSpPr>
          <p:cNvPr id="22" name="Oval 21">
            <a:extLst>
              <a:ext uri="{FF2B5EF4-FFF2-40B4-BE49-F238E27FC236}">
                <a16:creationId xmlns:a16="http://schemas.microsoft.com/office/drawing/2014/main" id="{3FC9DE95-B876-0234-9A80-02C7C322F777}"/>
              </a:ext>
            </a:extLst>
          </p:cNvPr>
          <p:cNvSpPr/>
          <p:nvPr/>
        </p:nvSpPr>
        <p:spPr>
          <a:xfrm>
            <a:off x="418767" y="3669117"/>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4</a:t>
            </a:r>
            <a:endParaRPr lang="en-GB" sz="3200" dirty="0">
              <a:solidFill>
                <a:schemeClr val="tx1"/>
              </a:solidFill>
              <a:latin typeface="Inter" panose="020B0502030000000004"/>
            </a:endParaRPr>
          </a:p>
        </p:txBody>
      </p:sp>
      <p:sp>
        <p:nvSpPr>
          <p:cNvPr id="23" name="TextBox 22">
            <a:extLst>
              <a:ext uri="{FF2B5EF4-FFF2-40B4-BE49-F238E27FC236}">
                <a16:creationId xmlns:a16="http://schemas.microsoft.com/office/drawing/2014/main" id="{3412E489-B258-02AD-18AE-19021B3BEEB4}"/>
              </a:ext>
            </a:extLst>
          </p:cNvPr>
          <p:cNvSpPr txBox="1"/>
          <p:nvPr/>
        </p:nvSpPr>
        <p:spPr>
          <a:xfrm>
            <a:off x="1022036" y="3588657"/>
            <a:ext cx="1868558" cy="307777"/>
          </a:xfrm>
          <a:prstGeom prst="rect">
            <a:avLst/>
          </a:prstGeom>
          <a:noFill/>
        </p:spPr>
        <p:txBody>
          <a:bodyPr wrap="square" rtlCol="0">
            <a:spAutoFit/>
          </a:bodyPr>
          <a:lstStyle/>
          <a:p>
            <a:r>
              <a:rPr lang="en-GB" sz="1400" b="1" dirty="0">
                <a:solidFill>
                  <a:srgbClr val="8859FF"/>
                </a:solidFill>
                <a:latin typeface="Inter" panose="020B0502030000000004"/>
              </a:rPr>
              <a:t>Key decision</a:t>
            </a:r>
          </a:p>
        </p:txBody>
      </p:sp>
      <p:sp>
        <p:nvSpPr>
          <p:cNvPr id="24" name="TextBox 23">
            <a:extLst>
              <a:ext uri="{FF2B5EF4-FFF2-40B4-BE49-F238E27FC236}">
                <a16:creationId xmlns:a16="http://schemas.microsoft.com/office/drawing/2014/main" id="{3C23C276-79E9-469C-0CBD-C5B7280B45E5}"/>
              </a:ext>
            </a:extLst>
          </p:cNvPr>
          <p:cNvSpPr txBox="1"/>
          <p:nvPr/>
        </p:nvSpPr>
        <p:spPr>
          <a:xfrm>
            <a:off x="922645" y="3838981"/>
            <a:ext cx="1967950" cy="461665"/>
          </a:xfrm>
          <a:prstGeom prst="rect">
            <a:avLst/>
          </a:prstGeom>
          <a:noFill/>
        </p:spPr>
        <p:txBody>
          <a:bodyPr wrap="square" rtlCol="0">
            <a:spAutoFit/>
          </a:bodyPr>
          <a:lstStyle/>
          <a:p>
            <a:r>
              <a:rPr lang="en-GB" sz="800" dirty="0">
                <a:latin typeface="Inter" panose="020B0502030000000004"/>
              </a:rPr>
              <a:t>Describe the moments of contemplation on the journey where a critical decision is made</a:t>
            </a:r>
          </a:p>
        </p:txBody>
      </p:sp>
      <p:sp>
        <p:nvSpPr>
          <p:cNvPr id="25" name="Oval 24">
            <a:extLst>
              <a:ext uri="{FF2B5EF4-FFF2-40B4-BE49-F238E27FC236}">
                <a16:creationId xmlns:a16="http://schemas.microsoft.com/office/drawing/2014/main" id="{67CEC183-408B-EB83-6263-C7870D7114FB}"/>
              </a:ext>
            </a:extLst>
          </p:cNvPr>
          <p:cNvSpPr/>
          <p:nvPr/>
        </p:nvSpPr>
        <p:spPr>
          <a:xfrm>
            <a:off x="418767" y="4461160"/>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5</a:t>
            </a:r>
            <a:endParaRPr lang="en-GB" sz="3200" dirty="0">
              <a:solidFill>
                <a:schemeClr val="tx1"/>
              </a:solidFill>
              <a:latin typeface="Inter" panose="020B0502030000000004"/>
            </a:endParaRPr>
          </a:p>
        </p:txBody>
      </p:sp>
      <p:sp>
        <p:nvSpPr>
          <p:cNvPr id="26" name="TextBox 25">
            <a:extLst>
              <a:ext uri="{FF2B5EF4-FFF2-40B4-BE49-F238E27FC236}">
                <a16:creationId xmlns:a16="http://schemas.microsoft.com/office/drawing/2014/main" id="{29818F7D-7C81-08DD-5974-9F903D42D26E}"/>
              </a:ext>
            </a:extLst>
          </p:cNvPr>
          <p:cNvSpPr txBox="1"/>
          <p:nvPr/>
        </p:nvSpPr>
        <p:spPr>
          <a:xfrm>
            <a:off x="1022036" y="4423644"/>
            <a:ext cx="1868558" cy="307777"/>
          </a:xfrm>
          <a:prstGeom prst="rect">
            <a:avLst/>
          </a:prstGeom>
          <a:noFill/>
        </p:spPr>
        <p:txBody>
          <a:bodyPr wrap="square" rtlCol="0">
            <a:spAutoFit/>
          </a:bodyPr>
          <a:lstStyle/>
          <a:p>
            <a:r>
              <a:rPr lang="en-GB" sz="1400" b="1" dirty="0">
                <a:solidFill>
                  <a:srgbClr val="8859FF"/>
                </a:solidFill>
                <a:latin typeface="Inter" panose="020B0502030000000004"/>
              </a:rPr>
              <a:t>Influencers</a:t>
            </a:r>
          </a:p>
        </p:txBody>
      </p:sp>
      <p:sp>
        <p:nvSpPr>
          <p:cNvPr id="27" name="TextBox 26">
            <a:extLst>
              <a:ext uri="{FF2B5EF4-FFF2-40B4-BE49-F238E27FC236}">
                <a16:creationId xmlns:a16="http://schemas.microsoft.com/office/drawing/2014/main" id="{FFB79E3E-A26B-765D-5664-8CD8746090D4}"/>
              </a:ext>
            </a:extLst>
          </p:cNvPr>
          <p:cNvSpPr txBox="1"/>
          <p:nvPr/>
        </p:nvSpPr>
        <p:spPr>
          <a:xfrm>
            <a:off x="922645" y="4675325"/>
            <a:ext cx="1879160" cy="338554"/>
          </a:xfrm>
          <a:prstGeom prst="rect">
            <a:avLst/>
          </a:prstGeom>
          <a:noFill/>
        </p:spPr>
        <p:txBody>
          <a:bodyPr wrap="square" rtlCol="0">
            <a:spAutoFit/>
          </a:bodyPr>
          <a:lstStyle/>
          <a:p>
            <a:r>
              <a:rPr lang="en-GB" sz="800" dirty="0">
                <a:latin typeface="Inter" panose="020B0502030000000004"/>
              </a:rPr>
              <a:t>Describe who acts as an influencer on the key decision</a:t>
            </a:r>
          </a:p>
        </p:txBody>
      </p:sp>
      <p:sp>
        <p:nvSpPr>
          <p:cNvPr id="28" name="Oval 27">
            <a:extLst>
              <a:ext uri="{FF2B5EF4-FFF2-40B4-BE49-F238E27FC236}">
                <a16:creationId xmlns:a16="http://schemas.microsoft.com/office/drawing/2014/main" id="{25BF3A28-47B8-46A7-FEEC-2B24D3FAE450}"/>
              </a:ext>
            </a:extLst>
          </p:cNvPr>
          <p:cNvSpPr/>
          <p:nvPr/>
        </p:nvSpPr>
        <p:spPr>
          <a:xfrm>
            <a:off x="418767" y="5253203"/>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6</a:t>
            </a:r>
            <a:endParaRPr lang="en-GB" sz="3200" dirty="0">
              <a:solidFill>
                <a:schemeClr val="tx1"/>
              </a:solidFill>
              <a:latin typeface="Inter" panose="020B0502030000000004"/>
            </a:endParaRPr>
          </a:p>
        </p:txBody>
      </p:sp>
      <p:sp>
        <p:nvSpPr>
          <p:cNvPr id="29" name="TextBox 28">
            <a:extLst>
              <a:ext uri="{FF2B5EF4-FFF2-40B4-BE49-F238E27FC236}">
                <a16:creationId xmlns:a16="http://schemas.microsoft.com/office/drawing/2014/main" id="{B82F8A1B-8DC9-8363-5559-BB4901EA2B32}"/>
              </a:ext>
            </a:extLst>
          </p:cNvPr>
          <p:cNvSpPr txBox="1"/>
          <p:nvPr/>
        </p:nvSpPr>
        <p:spPr>
          <a:xfrm>
            <a:off x="1022036" y="5194027"/>
            <a:ext cx="2134631" cy="307777"/>
          </a:xfrm>
          <a:prstGeom prst="rect">
            <a:avLst/>
          </a:prstGeom>
          <a:noFill/>
        </p:spPr>
        <p:txBody>
          <a:bodyPr wrap="square" rtlCol="0">
            <a:spAutoFit/>
          </a:bodyPr>
          <a:lstStyle/>
          <a:p>
            <a:r>
              <a:rPr lang="en-GB" sz="1400" b="1" dirty="0">
                <a:solidFill>
                  <a:srgbClr val="8859FF"/>
                </a:solidFill>
                <a:latin typeface="Inter" panose="020B0502030000000004"/>
              </a:rPr>
              <a:t>Social determinants</a:t>
            </a:r>
          </a:p>
        </p:txBody>
      </p:sp>
      <p:sp>
        <p:nvSpPr>
          <p:cNvPr id="30" name="TextBox 29">
            <a:extLst>
              <a:ext uri="{FF2B5EF4-FFF2-40B4-BE49-F238E27FC236}">
                <a16:creationId xmlns:a16="http://schemas.microsoft.com/office/drawing/2014/main" id="{613274AB-A99B-3385-2BCF-10B872607BBD}"/>
              </a:ext>
            </a:extLst>
          </p:cNvPr>
          <p:cNvSpPr txBox="1"/>
          <p:nvPr/>
        </p:nvSpPr>
        <p:spPr>
          <a:xfrm>
            <a:off x="922645" y="5437545"/>
            <a:ext cx="1879160" cy="461665"/>
          </a:xfrm>
          <a:prstGeom prst="rect">
            <a:avLst/>
          </a:prstGeom>
          <a:noFill/>
        </p:spPr>
        <p:txBody>
          <a:bodyPr wrap="square" rtlCol="0">
            <a:spAutoFit/>
          </a:bodyPr>
          <a:lstStyle/>
          <a:p>
            <a:r>
              <a:rPr lang="en-GB" sz="800" dirty="0">
                <a:latin typeface="Inter" panose="020B0502030000000004"/>
              </a:rPr>
              <a:t>List the non-medical factors that influence the decision (i.e. income, education, etc.)</a:t>
            </a:r>
          </a:p>
        </p:txBody>
      </p:sp>
      <p:sp>
        <p:nvSpPr>
          <p:cNvPr id="31" name="Oval 30">
            <a:extLst>
              <a:ext uri="{FF2B5EF4-FFF2-40B4-BE49-F238E27FC236}">
                <a16:creationId xmlns:a16="http://schemas.microsoft.com/office/drawing/2014/main" id="{D2483662-1583-89AD-BE48-E6E9B178E97B}"/>
              </a:ext>
            </a:extLst>
          </p:cNvPr>
          <p:cNvSpPr/>
          <p:nvPr/>
        </p:nvSpPr>
        <p:spPr>
          <a:xfrm>
            <a:off x="418767" y="6045248"/>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7</a:t>
            </a:r>
            <a:endParaRPr lang="en-GB" sz="3200" dirty="0">
              <a:solidFill>
                <a:schemeClr val="tx1"/>
              </a:solidFill>
              <a:latin typeface="Inter" panose="020B0502030000000004"/>
            </a:endParaRPr>
          </a:p>
        </p:txBody>
      </p:sp>
      <p:sp>
        <p:nvSpPr>
          <p:cNvPr id="32" name="TextBox 31">
            <a:extLst>
              <a:ext uri="{FF2B5EF4-FFF2-40B4-BE49-F238E27FC236}">
                <a16:creationId xmlns:a16="http://schemas.microsoft.com/office/drawing/2014/main" id="{0A458929-0954-1734-0EAB-636DB9F4039E}"/>
              </a:ext>
            </a:extLst>
          </p:cNvPr>
          <p:cNvSpPr txBox="1"/>
          <p:nvPr/>
        </p:nvSpPr>
        <p:spPr>
          <a:xfrm>
            <a:off x="1022036" y="5951350"/>
            <a:ext cx="1880188" cy="307777"/>
          </a:xfrm>
          <a:prstGeom prst="rect">
            <a:avLst/>
          </a:prstGeom>
          <a:noFill/>
        </p:spPr>
        <p:txBody>
          <a:bodyPr wrap="square" rtlCol="0">
            <a:spAutoFit/>
          </a:bodyPr>
          <a:lstStyle/>
          <a:p>
            <a:r>
              <a:rPr lang="en-GB" sz="1400" b="1" dirty="0">
                <a:solidFill>
                  <a:srgbClr val="8859FF"/>
                </a:solidFill>
                <a:latin typeface="Inter" panose="020B0502030000000004"/>
              </a:rPr>
              <a:t>Behavioural biases</a:t>
            </a:r>
          </a:p>
        </p:txBody>
      </p:sp>
      <p:sp>
        <p:nvSpPr>
          <p:cNvPr id="33" name="TextBox 32">
            <a:extLst>
              <a:ext uri="{FF2B5EF4-FFF2-40B4-BE49-F238E27FC236}">
                <a16:creationId xmlns:a16="http://schemas.microsoft.com/office/drawing/2014/main" id="{E0003C47-8010-C13F-1E57-239286837024}"/>
              </a:ext>
            </a:extLst>
          </p:cNvPr>
          <p:cNvSpPr txBox="1"/>
          <p:nvPr/>
        </p:nvSpPr>
        <p:spPr>
          <a:xfrm>
            <a:off x="922645" y="6221794"/>
            <a:ext cx="1879160" cy="338554"/>
          </a:xfrm>
          <a:prstGeom prst="rect">
            <a:avLst/>
          </a:prstGeom>
          <a:noFill/>
        </p:spPr>
        <p:txBody>
          <a:bodyPr wrap="square" rtlCol="0">
            <a:spAutoFit/>
          </a:bodyPr>
          <a:lstStyle/>
          <a:p>
            <a:r>
              <a:rPr lang="en-GB" sz="800" dirty="0">
                <a:latin typeface="Inter" panose="020B0502030000000004"/>
              </a:rPr>
              <a:t>List the unconscious biases that inform the decision</a:t>
            </a:r>
          </a:p>
        </p:txBody>
      </p:sp>
    </p:spTree>
    <p:extLst>
      <p:ext uri="{BB962C8B-B14F-4D97-AF65-F5344CB8AC3E}">
        <p14:creationId xmlns:p14="http://schemas.microsoft.com/office/powerpoint/2010/main" val="4049081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70D18C96-B4AD-19FA-9BC1-F8FA673C01C6}"/>
              </a:ext>
            </a:extLst>
          </p:cNvPr>
          <p:cNvSpPr/>
          <p:nvPr/>
        </p:nvSpPr>
        <p:spPr>
          <a:xfrm>
            <a:off x="323352" y="676105"/>
            <a:ext cx="11547945" cy="738464"/>
          </a:xfrm>
          <a:prstGeom prst="rect">
            <a:avLst/>
          </a:prstGeom>
          <a:solidFill>
            <a:schemeClr val="bg1"/>
          </a:solidFill>
          <a:ln w="9525">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4" name="TextBox 3">
            <a:extLst>
              <a:ext uri="{FF2B5EF4-FFF2-40B4-BE49-F238E27FC236}">
                <a16:creationId xmlns:a16="http://schemas.microsoft.com/office/drawing/2014/main" id="{C0B41E41-99F5-DA25-18A0-759735FE81CA}"/>
              </a:ext>
            </a:extLst>
          </p:cNvPr>
          <p:cNvSpPr txBox="1"/>
          <p:nvPr/>
        </p:nvSpPr>
        <p:spPr>
          <a:xfrm>
            <a:off x="315401" y="421419"/>
            <a:ext cx="11561197" cy="353943"/>
          </a:xfrm>
          <a:prstGeom prst="rect">
            <a:avLst/>
          </a:prstGeom>
          <a:solidFill>
            <a:srgbClr val="D7C8FF"/>
          </a:solidFill>
        </p:spPr>
        <p:txBody>
          <a:bodyPr wrap="square" rtlCol="0">
            <a:spAutoFit/>
          </a:bodyPr>
          <a:lstStyle/>
          <a:p>
            <a:r>
              <a:rPr lang="da-DK" sz="1700" dirty="0">
                <a:latin typeface="Inter" panose="020B0502030000000004"/>
              </a:rPr>
              <a:t>              </a:t>
            </a:r>
            <a:r>
              <a:rPr lang="da-DK" sz="1400" b="1" dirty="0">
                <a:solidFill>
                  <a:srgbClr val="8859FF"/>
                </a:solidFill>
                <a:latin typeface="Inter" panose="020B0502030000000004"/>
              </a:rPr>
              <a:t>Persona</a:t>
            </a:r>
            <a:endParaRPr lang="da-DK" sz="1700" b="1" dirty="0">
              <a:solidFill>
                <a:srgbClr val="8859FF"/>
              </a:solidFill>
              <a:latin typeface="Inter" panose="020B0502030000000004"/>
            </a:endParaRPr>
          </a:p>
        </p:txBody>
      </p:sp>
      <p:sp>
        <p:nvSpPr>
          <p:cNvPr id="5" name="Oval 4">
            <a:extLst>
              <a:ext uri="{FF2B5EF4-FFF2-40B4-BE49-F238E27FC236}">
                <a16:creationId xmlns:a16="http://schemas.microsoft.com/office/drawing/2014/main" id="{06393CB4-C598-6008-FDB5-DA493673D082}"/>
              </a:ext>
            </a:extLst>
          </p:cNvPr>
          <p:cNvSpPr/>
          <p:nvPr/>
        </p:nvSpPr>
        <p:spPr>
          <a:xfrm>
            <a:off x="418767" y="353804"/>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Inter" panose="020B0502030000000004"/>
              </a:rPr>
              <a:t>1</a:t>
            </a:r>
          </a:p>
        </p:txBody>
      </p:sp>
      <p:sp>
        <p:nvSpPr>
          <p:cNvPr id="7" name="TextBox 6">
            <a:extLst>
              <a:ext uri="{FF2B5EF4-FFF2-40B4-BE49-F238E27FC236}">
                <a16:creationId xmlns:a16="http://schemas.microsoft.com/office/drawing/2014/main" id="{E0179FB0-69CD-868A-61C8-4C3D631EB78A}"/>
              </a:ext>
            </a:extLst>
          </p:cNvPr>
          <p:cNvSpPr txBox="1"/>
          <p:nvPr/>
        </p:nvSpPr>
        <p:spPr>
          <a:xfrm>
            <a:off x="490329" y="994055"/>
            <a:ext cx="2146853" cy="215444"/>
          </a:xfrm>
          <a:prstGeom prst="rect">
            <a:avLst/>
          </a:prstGeom>
          <a:noFill/>
        </p:spPr>
        <p:txBody>
          <a:bodyPr wrap="square" rtlCol="0">
            <a:spAutoFit/>
          </a:bodyPr>
          <a:lstStyle/>
          <a:p>
            <a:r>
              <a:rPr lang="en-GB" sz="800" dirty="0">
                <a:latin typeface="Inter" panose="020B0502030000000004"/>
              </a:rPr>
              <a:t>What persona are you focused on?</a:t>
            </a:r>
          </a:p>
        </p:txBody>
      </p:sp>
      <p:sp>
        <p:nvSpPr>
          <p:cNvPr id="8" name="Rectangle 7">
            <a:extLst>
              <a:ext uri="{FF2B5EF4-FFF2-40B4-BE49-F238E27FC236}">
                <a16:creationId xmlns:a16="http://schemas.microsoft.com/office/drawing/2014/main" id="{97E2BBF3-D429-1899-4E72-88B9CBD710E5}"/>
              </a:ext>
            </a:extLst>
          </p:cNvPr>
          <p:cNvSpPr/>
          <p:nvPr/>
        </p:nvSpPr>
        <p:spPr>
          <a:xfrm>
            <a:off x="323352" y="1553839"/>
            <a:ext cx="11547945" cy="5244526"/>
          </a:xfrm>
          <a:prstGeom prst="rect">
            <a:avLst/>
          </a:prstGeom>
          <a:solidFill>
            <a:schemeClr val="bg1"/>
          </a:solidFill>
          <a:ln w="9525">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graphicFrame>
        <p:nvGraphicFramePr>
          <p:cNvPr id="9" name="Table 9">
            <a:extLst>
              <a:ext uri="{FF2B5EF4-FFF2-40B4-BE49-F238E27FC236}">
                <a16:creationId xmlns:a16="http://schemas.microsoft.com/office/drawing/2014/main" id="{2A4C9966-7D17-D193-89FA-404C612A14CB}"/>
              </a:ext>
            </a:extLst>
          </p:cNvPr>
          <p:cNvGraphicFramePr>
            <a:graphicFrameLocks noGrp="1"/>
          </p:cNvGraphicFramePr>
          <p:nvPr>
            <p:extLst>
              <p:ext uri="{D42A27DB-BD31-4B8C-83A1-F6EECF244321}">
                <p14:modId xmlns:p14="http://schemas.microsoft.com/office/powerpoint/2010/main" val="1485052601"/>
              </p:ext>
            </p:extLst>
          </p:nvPr>
        </p:nvGraphicFramePr>
        <p:xfrm>
          <a:off x="2907525" y="1669254"/>
          <a:ext cx="8881608" cy="5109891"/>
        </p:xfrm>
        <a:graphic>
          <a:graphicData uri="http://schemas.openxmlformats.org/drawingml/2006/table">
            <a:tbl>
              <a:tblPr firstRow="1" bandRow="1">
                <a:tableStyleId>{2D5ABB26-0587-4C30-8999-92F81FD0307C}</a:tableStyleId>
              </a:tblPr>
              <a:tblGrid>
                <a:gridCol w="2220402">
                  <a:extLst>
                    <a:ext uri="{9D8B030D-6E8A-4147-A177-3AD203B41FA5}">
                      <a16:colId xmlns:a16="http://schemas.microsoft.com/office/drawing/2014/main" val="3480185445"/>
                    </a:ext>
                  </a:extLst>
                </a:gridCol>
                <a:gridCol w="2220402">
                  <a:extLst>
                    <a:ext uri="{9D8B030D-6E8A-4147-A177-3AD203B41FA5}">
                      <a16:colId xmlns:a16="http://schemas.microsoft.com/office/drawing/2014/main" val="109585570"/>
                    </a:ext>
                  </a:extLst>
                </a:gridCol>
                <a:gridCol w="2220402">
                  <a:extLst>
                    <a:ext uri="{9D8B030D-6E8A-4147-A177-3AD203B41FA5}">
                      <a16:colId xmlns:a16="http://schemas.microsoft.com/office/drawing/2014/main" val="243677566"/>
                    </a:ext>
                  </a:extLst>
                </a:gridCol>
                <a:gridCol w="2220402">
                  <a:extLst>
                    <a:ext uri="{9D8B030D-6E8A-4147-A177-3AD203B41FA5}">
                      <a16:colId xmlns:a16="http://schemas.microsoft.com/office/drawing/2014/main" val="1957604955"/>
                    </a:ext>
                  </a:extLst>
                </a:gridCol>
              </a:tblGrid>
              <a:tr h="307991">
                <a:tc>
                  <a:txBody>
                    <a:bodyPr/>
                    <a:lstStyle/>
                    <a:p>
                      <a:pPr algn="ctr"/>
                      <a:r>
                        <a:rPr lang="da-DK" sz="1200" b="1" dirty="0">
                          <a:solidFill>
                            <a:srgbClr val="8859FF"/>
                          </a:solidFill>
                          <a:latin typeface="Inter" panose="020B0502030000000004"/>
                        </a:rPr>
                        <a:t>Phase 1</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tc>
                  <a:txBody>
                    <a:bodyPr/>
                    <a:lstStyle/>
                    <a:p>
                      <a:pPr algn="ctr"/>
                      <a:r>
                        <a:rPr lang="da-DK" sz="1200" b="1" kern="1200" dirty="0">
                          <a:solidFill>
                            <a:srgbClr val="8859FF"/>
                          </a:solidFill>
                          <a:latin typeface="Inter" panose="020B0502030000000004"/>
                          <a:ea typeface="+mn-ea"/>
                          <a:cs typeface="+mn-cs"/>
                        </a:rPr>
                        <a:t>Phase 2</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tc>
                  <a:txBody>
                    <a:bodyPr/>
                    <a:lstStyle/>
                    <a:p>
                      <a:pPr marL="0" algn="ctr" defTabSz="914400" rtl="0" eaLnBrk="1" latinLnBrk="0" hangingPunct="1"/>
                      <a:r>
                        <a:rPr lang="da-DK" sz="1200" b="1" kern="1200" dirty="0">
                          <a:solidFill>
                            <a:srgbClr val="8859FF"/>
                          </a:solidFill>
                          <a:latin typeface="Inter" panose="020B0502030000000004"/>
                          <a:ea typeface="+mn-ea"/>
                          <a:cs typeface="+mn-cs"/>
                        </a:rPr>
                        <a:t>Phase 3</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tc>
                  <a:txBody>
                    <a:bodyPr/>
                    <a:lstStyle/>
                    <a:p>
                      <a:pPr marL="0" algn="ctr" defTabSz="914400" rtl="0" eaLnBrk="1" latinLnBrk="0" hangingPunct="1"/>
                      <a:r>
                        <a:rPr lang="da-DK" sz="1200" b="1" kern="1200" dirty="0">
                          <a:solidFill>
                            <a:srgbClr val="8859FF"/>
                          </a:solidFill>
                          <a:latin typeface="Inter" panose="020B0502030000000004"/>
                          <a:ea typeface="+mn-ea"/>
                          <a:cs typeface="+mn-cs"/>
                        </a:rPr>
                        <a:t>Phase 4</a:t>
                      </a:r>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solidFill>
                      <a:srgbClr val="EFEAFF"/>
                    </a:solidFill>
                  </a:tcPr>
                </a:tc>
                <a:extLst>
                  <a:ext uri="{0D108BD9-81ED-4DB2-BD59-A6C34878D82A}">
                    <a16:rowId xmlns:a16="http://schemas.microsoft.com/office/drawing/2014/main" val="3529361015"/>
                  </a:ext>
                </a:extLst>
              </a:tr>
              <a:tr h="771404">
                <a:tc>
                  <a:txBody>
                    <a:bodyPr/>
                    <a:lstStyle/>
                    <a:p>
                      <a:r>
                        <a:rPr lang="en-GB" sz="800" dirty="0"/>
                        <a:t>The persona discovers the preferred facility no more provides the necessary treatment</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persona’s immediate way of dealing with this situation is to see if s/he can manage without the treatment</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 tries to get referred to another place</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A referral is granted but the facility is quite far away and not easy to access</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691293115"/>
                  </a:ext>
                </a:extLst>
              </a:tr>
              <a:tr h="771404">
                <a:tc>
                  <a:txBody>
                    <a:bodyPr/>
                    <a:lstStyle/>
                    <a:p>
                      <a:r>
                        <a:rPr lang="en-GB" sz="800" dirty="0"/>
                        <a:t>The persona first asks other community members what to do</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 do not take any concrete actions but instead carries on as normal to see how it will go without treatment</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Goes to the local health facility to understand what to do</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 found the information from the local health facility a bit confusing and now wants to understand if the new facility indeed can provide the right treatment, where the new facility is and how to get there</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04094714"/>
                  </a:ext>
                </a:extLst>
              </a:tr>
              <a:tr h="923701">
                <a:tc>
                  <a:txBody>
                    <a:bodyPr/>
                    <a:lstStyle/>
                    <a:p>
                      <a:r>
                        <a:rPr lang="en-GB" sz="800" dirty="0"/>
                        <a:t>The persona had saved money to go to the clinic and is frustrated that the money is wasted. At the facility the persona gets contradicting information of what to do and thus feels confused</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 is feeling increasingly worse and feels the lack of treatment, other alternative remedies are not working, and it is now starting to reduce the persona’s ability to work</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 travels to go to the local health facility, which costs money and is cumbersome. Still the persona does not get a clear answer of what to do</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persona seeks advice on how to understand the information from the local health facility. The persona cannot find good information about the new facility and is in doubt of whether to travel all the way to it, as it is very far away. The journey to the facility is very costly and will take a full workday, which means loss of income.</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939062136"/>
                  </a:ext>
                </a:extLst>
              </a:tr>
              <a:tr h="771404">
                <a:tc>
                  <a:txBody>
                    <a:bodyPr/>
                    <a:lstStyle/>
                    <a:p>
                      <a:r>
                        <a:rPr lang="en-GB" sz="800" dirty="0"/>
                        <a:t>The persona’s spouse and the local healer has each their advice of how the situation could be dealt with</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A friend of the persona or a colleague says that they know of other people with similar disease who was fine without the treatment</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The spouse of the persona convinces the persona that something must be done to get back on treatment</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An old friend or a local volunteer helping the persona in understanding the information from the local facility and trying to find out more about the new facility</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862228527"/>
                  </a:ext>
                </a:extLst>
              </a:tr>
              <a:tr h="771404">
                <a:tc>
                  <a:txBody>
                    <a:bodyPr/>
                    <a:lstStyle/>
                    <a:p>
                      <a:r>
                        <a:rPr lang="en-GB" sz="800" dirty="0"/>
                        <a:t>The persona had money set aside for the visit, it was planned with work and there is encouragement from personas close network to go</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Economy plays a role, as the persona is happy to save money on the rather expensive treatment</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It is the supportive network that is making a difference in this phase</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GB" sz="800" dirty="0"/>
                        <a:t>Both the close network and broader community is of help to the persona to go to the clinic despite it being far away</a:t>
                      </a:r>
                      <a:endParaRPr lang="da-DK" sz="8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5864998"/>
                  </a:ext>
                </a:extLst>
              </a:tr>
              <a:tr h="771404">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da-DK" sz="1000" dirty="0"/>
                    </a:p>
                  </a:txBody>
                  <a:tcPr>
                    <a:lnL w="6350" cap="flat" cmpd="sng" algn="ctr">
                      <a:solidFill>
                        <a:srgbClr val="8859FF"/>
                      </a:solidFill>
                      <a:prstDash val="solid"/>
                      <a:round/>
                      <a:headEnd type="none" w="med" len="med"/>
                      <a:tailEnd type="none" w="med" len="med"/>
                    </a:lnL>
                    <a:lnR w="6350" cap="flat" cmpd="sng" algn="ctr">
                      <a:solidFill>
                        <a:srgbClr val="8859FF"/>
                      </a:solidFill>
                      <a:prstDash val="solid"/>
                      <a:round/>
                      <a:headEnd type="none" w="med" len="med"/>
                      <a:tailEnd type="none" w="med" len="med"/>
                    </a:lnR>
                    <a:lnT w="6350" cap="flat" cmpd="sng" algn="ctr">
                      <a:solidFill>
                        <a:srgbClr val="8859FF"/>
                      </a:solidFill>
                      <a:prstDash val="solid"/>
                      <a:round/>
                      <a:headEnd type="none" w="med" len="med"/>
                      <a:tailEnd type="none" w="med" len="med"/>
                    </a:lnT>
                    <a:lnB w="6350" cap="flat" cmpd="sng" algn="ctr">
                      <a:solidFill>
                        <a:srgbClr val="8859FF"/>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971265119"/>
                  </a:ext>
                </a:extLst>
              </a:tr>
            </a:tbl>
          </a:graphicData>
        </a:graphic>
      </p:graphicFrame>
      <p:sp>
        <p:nvSpPr>
          <p:cNvPr id="12" name="Rectangle 11">
            <a:extLst>
              <a:ext uri="{FF2B5EF4-FFF2-40B4-BE49-F238E27FC236}">
                <a16:creationId xmlns:a16="http://schemas.microsoft.com/office/drawing/2014/main" id="{65582C0E-DF2E-1FDB-881E-2C2820DBB7DD}"/>
              </a:ext>
            </a:extLst>
          </p:cNvPr>
          <p:cNvSpPr/>
          <p:nvPr/>
        </p:nvSpPr>
        <p:spPr>
          <a:xfrm>
            <a:off x="2907525" y="882595"/>
            <a:ext cx="2146853" cy="453224"/>
          </a:xfrm>
          <a:prstGeom prst="rect">
            <a:avLst/>
          </a:prstGeom>
          <a:solidFill>
            <a:schemeClr val="bg1">
              <a:lumMod val="95000"/>
            </a:schemeClr>
          </a:solidFill>
          <a:ln w="6350">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3" name="Rectangle 12">
            <a:extLst>
              <a:ext uri="{FF2B5EF4-FFF2-40B4-BE49-F238E27FC236}">
                <a16:creationId xmlns:a16="http://schemas.microsoft.com/office/drawing/2014/main" id="{6D1D3E0C-C89E-6227-3573-B4616BB8072F}"/>
              </a:ext>
            </a:extLst>
          </p:cNvPr>
          <p:cNvSpPr/>
          <p:nvPr/>
        </p:nvSpPr>
        <p:spPr>
          <a:xfrm>
            <a:off x="5152443" y="882595"/>
            <a:ext cx="2146853" cy="453224"/>
          </a:xfrm>
          <a:prstGeom prst="rect">
            <a:avLst/>
          </a:prstGeom>
          <a:solidFill>
            <a:srgbClr val="EFEAFF"/>
          </a:solidFill>
          <a:ln w="6350">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4" name="Rectangle 13">
            <a:extLst>
              <a:ext uri="{FF2B5EF4-FFF2-40B4-BE49-F238E27FC236}">
                <a16:creationId xmlns:a16="http://schemas.microsoft.com/office/drawing/2014/main" id="{31D1BAAA-2B0D-22F3-3243-701244FD1106}"/>
              </a:ext>
            </a:extLst>
          </p:cNvPr>
          <p:cNvSpPr/>
          <p:nvPr/>
        </p:nvSpPr>
        <p:spPr>
          <a:xfrm>
            <a:off x="7397361" y="882595"/>
            <a:ext cx="2146853" cy="453224"/>
          </a:xfrm>
          <a:prstGeom prst="rect">
            <a:avLst/>
          </a:prstGeom>
          <a:solidFill>
            <a:srgbClr val="EFEAFF"/>
          </a:solidFill>
          <a:ln w="6350">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Rectangle 14">
            <a:extLst>
              <a:ext uri="{FF2B5EF4-FFF2-40B4-BE49-F238E27FC236}">
                <a16:creationId xmlns:a16="http://schemas.microsoft.com/office/drawing/2014/main" id="{12D7B807-3127-EC29-64F5-587B0718FC30}"/>
              </a:ext>
            </a:extLst>
          </p:cNvPr>
          <p:cNvSpPr/>
          <p:nvPr/>
        </p:nvSpPr>
        <p:spPr>
          <a:xfrm>
            <a:off x="9642280" y="882595"/>
            <a:ext cx="2146853" cy="453224"/>
          </a:xfrm>
          <a:prstGeom prst="rect">
            <a:avLst/>
          </a:prstGeom>
          <a:solidFill>
            <a:srgbClr val="EFEAFF"/>
          </a:solidFill>
          <a:ln w="6350">
            <a:solidFill>
              <a:srgbClr val="885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6" name="TextBox 15">
            <a:extLst>
              <a:ext uri="{FF2B5EF4-FFF2-40B4-BE49-F238E27FC236}">
                <a16:creationId xmlns:a16="http://schemas.microsoft.com/office/drawing/2014/main" id="{68178AAA-4C31-4A2F-7DDB-8D706F69DD55}"/>
              </a:ext>
            </a:extLst>
          </p:cNvPr>
          <p:cNvSpPr txBox="1"/>
          <p:nvPr/>
        </p:nvSpPr>
        <p:spPr>
          <a:xfrm>
            <a:off x="2918117" y="858103"/>
            <a:ext cx="2152153" cy="646331"/>
          </a:xfrm>
          <a:prstGeom prst="rect">
            <a:avLst/>
          </a:prstGeom>
          <a:noFill/>
        </p:spPr>
        <p:txBody>
          <a:bodyPr wrap="square" rtlCol="0">
            <a:spAutoFit/>
          </a:bodyPr>
          <a:lstStyle/>
          <a:p>
            <a:pPr algn="ctr"/>
            <a:r>
              <a:rPr lang="en-GB" sz="700" dirty="0">
                <a:latin typeface="Inter" panose="020B0502030000000004"/>
              </a:rPr>
              <a:t>Male, 53. </a:t>
            </a:r>
            <a:r>
              <a:rPr lang="en-GB" sz="700" dirty="0"/>
              <a:t>Construction worker. He is the main breadwinner of the family. He has a wife and three children - all going to school. Joseph suffers from hypertension and diabetes 2.</a:t>
            </a:r>
            <a:endParaRPr lang="en-GB" sz="700" dirty="0">
              <a:latin typeface="Inter" panose="020B0502030000000004"/>
            </a:endParaRPr>
          </a:p>
          <a:p>
            <a:pPr algn="ctr"/>
            <a:r>
              <a:rPr lang="en-GB" sz="800" dirty="0">
                <a:latin typeface="Inter" panose="020B0502030000000004"/>
              </a:rPr>
              <a:t> </a:t>
            </a:r>
          </a:p>
        </p:txBody>
      </p:sp>
      <p:sp>
        <p:nvSpPr>
          <p:cNvPr id="17" name="Oval 16">
            <a:extLst>
              <a:ext uri="{FF2B5EF4-FFF2-40B4-BE49-F238E27FC236}">
                <a16:creationId xmlns:a16="http://schemas.microsoft.com/office/drawing/2014/main" id="{B2907E16-CA39-ABF9-E520-293462CB198B}"/>
              </a:ext>
            </a:extLst>
          </p:cNvPr>
          <p:cNvSpPr/>
          <p:nvPr/>
        </p:nvSpPr>
        <p:spPr>
          <a:xfrm>
            <a:off x="418767" y="2085031"/>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Inter" panose="020B0502030000000004"/>
              </a:rPr>
              <a:t>2</a:t>
            </a:r>
          </a:p>
        </p:txBody>
      </p:sp>
      <p:sp>
        <p:nvSpPr>
          <p:cNvPr id="18" name="TextBox 17">
            <a:extLst>
              <a:ext uri="{FF2B5EF4-FFF2-40B4-BE49-F238E27FC236}">
                <a16:creationId xmlns:a16="http://schemas.microsoft.com/office/drawing/2014/main" id="{A2BCDBEC-851F-6662-9ED6-A794C000E76E}"/>
              </a:ext>
            </a:extLst>
          </p:cNvPr>
          <p:cNvSpPr txBox="1"/>
          <p:nvPr/>
        </p:nvSpPr>
        <p:spPr>
          <a:xfrm>
            <a:off x="1022036" y="2022379"/>
            <a:ext cx="1174147" cy="307777"/>
          </a:xfrm>
          <a:prstGeom prst="rect">
            <a:avLst/>
          </a:prstGeom>
          <a:noFill/>
        </p:spPr>
        <p:txBody>
          <a:bodyPr wrap="square" rtlCol="0">
            <a:spAutoFit/>
          </a:bodyPr>
          <a:lstStyle/>
          <a:p>
            <a:r>
              <a:rPr lang="en-GB" sz="1400" b="1" dirty="0">
                <a:solidFill>
                  <a:srgbClr val="8859FF"/>
                </a:solidFill>
                <a:latin typeface="Inter" panose="020B0502030000000004"/>
              </a:rPr>
              <a:t>Phases</a:t>
            </a:r>
          </a:p>
        </p:txBody>
      </p:sp>
      <p:sp>
        <p:nvSpPr>
          <p:cNvPr id="19" name="Oval 18">
            <a:extLst>
              <a:ext uri="{FF2B5EF4-FFF2-40B4-BE49-F238E27FC236}">
                <a16:creationId xmlns:a16="http://schemas.microsoft.com/office/drawing/2014/main" id="{8263D098-7C4B-25A7-6402-D3A5A7A2320C}"/>
              </a:ext>
            </a:extLst>
          </p:cNvPr>
          <p:cNvSpPr/>
          <p:nvPr/>
        </p:nvSpPr>
        <p:spPr>
          <a:xfrm>
            <a:off x="418767" y="2877074"/>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200" dirty="0">
                <a:solidFill>
                  <a:schemeClr val="tx1"/>
                </a:solidFill>
                <a:latin typeface="Inter" panose="020B0502030000000004"/>
              </a:rPr>
              <a:t>3</a:t>
            </a:r>
          </a:p>
        </p:txBody>
      </p:sp>
      <p:sp>
        <p:nvSpPr>
          <p:cNvPr id="20" name="TextBox 19">
            <a:extLst>
              <a:ext uri="{FF2B5EF4-FFF2-40B4-BE49-F238E27FC236}">
                <a16:creationId xmlns:a16="http://schemas.microsoft.com/office/drawing/2014/main" id="{5F85EEB0-14C4-F8DF-A4DB-35745E220D99}"/>
              </a:ext>
            </a:extLst>
          </p:cNvPr>
          <p:cNvSpPr txBox="1"/>
          <p:nvPr/>
        </p:nvSpPr>
        <p:spPr>
          <a:xfrm>
            <a:off x="1022036" y="2778643"/>
            <a:ext cx="1796997" cy="307777"/>
          </a:xfrm>
          <a:prstGeom prst="rect">
            <a:avLst/>
          </a:prstGeom>
          <a:noFill/>
        </p:spPr>
        <p:txBody>
          <a:bodyPr wrap="square" rtlCol="0">
            <a:spAutoFit/>
          </a:bodyPr>
          <a:lstStyle/>
          <a:p>
            <a:r>
              <a:rPr lang="en-GB" sz="1400" b="1" dirty="0">
                <a:solidFill>
                  <a:srgbClr val="8859FF"/>
                </a:solidFill>
                <a:latin typeface="Inter" panose="020B0502030000000004"/>
              </a:rPr>
              <a:t>Activities</a:t>
            </a:r>
          </a:p>
        </p:txBody>
      </p:sp>
      <p:sp>
        <p:nvSpPr>
          <p:cNvPr id="21" name="TextBox 20">
            <a:extLst>
              <a:ext uri="{FF2B5EF4-FFF2-40B4-BE49-F238E27FC236}">
                <a16:creationId xmlns:a16="http://schemas.microsoft.com/office/drawing/2014/main" id="{B2F42E8D-5804-40BA-A1AC-F592463BA0ED}"/>
              </a:ext>
            </a:extLst>
          </p:cNvPr>
          <p:cNvSpPr txBox="1"/>
          <p:nvPr/>
        </p:nvSpPr>
        <p:spPr>
          <a:xfrm>
            <a:off x="922645" y="2260620"/>
            <a:ext cx="1879160" cy="338554"/>
          </a:xfrm>
          <a:prstGeom prst="rect">
            <a:avLst/>
          </a:prstGeom>
          <a:noFill/>
        </p:spPr>
        <p:txBody>
          <a:bodyPr wrap="square" rtlCol="0">
            <a:spAutoFit/>
          </a:bodyPr>
          <a:lstStyle/>
          <a:p>
            <a:r>
              <a:rPr lang="en-GB" sz="800" dirty="0">
                <a:latin typeface="Inter" panose="020B0502030000000004"/>
              </a:rPr>
              <a:t>Identify different phases in the user journey and a short description for each</a:t>
            </a:r>
          </a:p>
        </p:txBody>
      </p:sp>
      <p:sp>
        <p:nvSpPr>
          <p:cNvPr id="2" name="TextBox 1">
            <a:extLst>
              <a:ext uri="{FF2B5EF4-FFF2-40B4-BE49-F238E27FC236}">
                <a16:creationId xmlns:a16="http://schemas.microsoft.com/office/drawing/2014/main" id="{ED5AB514-3F28-BAB6-6EFC-EBE05ACEE0D8}"/>
              </a:ext>
            </a:extLst>
          </p:cNvPr>
          <p:cNvSpPr txBox="1"/>
          <p:nvPr/>
        </p:nvSpPr>
        <p:spPr>
          <a:xfrm>
            <a:off x="5147145" y="865190"/>
            <a:ext cx="2152153" cy="523220"/>
          </a:xfrm>
          <a:prstGeom prst="rect">
            <a:avLst/>
          </a:prstGeom>
          <a:noFill/>
        </p:spPr>
        <p:txBody>
          <a:bodyPr wrap="square" rtlCol="0">
            <a:spAutoFit/>
          </a:bodyPr>
          <a:lstStyle/>
          <a:p>
            <a:pPr algn="ctr"/>
            <a:r>
              <a:rPr lang="en-GB" sz="700" dirty="0"/>
              <a:t>Treatment of Non-Communicable Diseases (NDCs) is still not very prevalent in health care services in XX country, although NDCs are on the rise. Medicine is very costly in the country.</a:t>
            </a:r>
            <a:endParaRPr lang="en-GB" sz="700" dirty="0">
              <a:latin typeface="Inter" panose="020B0502030000000004"/>
            </a:endParaRPr>
          </a:p>
        </p:txBody>
      </p:sp>
      <p:sp>
        <p:nvSpPr>
          <p:cNvPr id="3" name="TextBox 2">
            <a:extLst>
              <a:ext uri="{FF2B5EF4-FFF2-40B4-BE49-F238E27FC236}">
                <a16:creationId xmlns:a16="http://schemas.microsoft.com/office/drawing/2014/main" id="{AF408814-9906-C018-0B45-0CE5F1080FE3}"/>
              </a:ext>
            </a:extLst>
          </p:cNvPr>
          <p:cNvSpPr txBox="1"/>
          <p:nvPr/>
        </p:nvSpPr>
        <p:spPr>
          <a:xfrm>
            <a:off x="7392061" y="896659"/>
            <a:ext cx="2152153" cy="307777"/>
          </a:xfrm>
          <a:prstGeom prst="rect">
            <a:avLst/>
          </a:prstGeom>
          <a:noFill/>
        </p:spPr>
        <p:txBody>
          <a:bodyPr wrap="square" rtlCol="0">
            <a:spAutoFit/>
          </a:bodyPr>
          <a:lstStyle/>
          <a:p>
            <a:pPr algn="ctr"/>
            <a:r>
              <a:rPr lang="en-GB" sz="700" dirty="0">
                <a:latin typeface="Inter" panose="020B0502030000000004"/>
              </a:rPr>
              <a:t>It is important for him to be able to do as much work as possible to earn money for the household.</a:t>
            </a:r>
          </a:p>
        </p:txBody>
      </p:sp>
      <p:sp>
        <p:nvSpPr>
          <p:cNvPr id="10" name="TextBox 9">
            <a:extLst>
              <a:ext uri="{FF2B5EF4-FFF2-40B4-BE49-F238E27FC236}">
                <a16:creationId xmlns:a16="http://schemas.microsoft.com/office/drawing/2014/main" id="{09819443-3C6D-6645-A482-1DDA67B88C02}"/>
              </a:ext>
            </a:extLst>
          </p:cNvPr>
          <p:cNvSpPr txBox="1"/>
          <p:nvPr/>
        </p:nvSpPr>
        <p:spPr>
          <a:xfrm>
            <a:off x="9636971" y="863050"/>
            <a:ext cx="2152153" cy="461665"/>
          </a:xfrm>
          <a:prstGeom prst="rect">
            <a:avLst/>
          </a:prstGeom>
          <a:noFill/>
        </p:spPr>
        <p:txBody>
          <a:bodyPr wrap="square" rtlCol="0">
            <a:spAutoFit/>
          </a:bodyPr>
          <a:lstStyle/>
          <a:p>
            <a:pPr algn="ctr"/>
            <a:r>
              <a:rPr lang="en-GB" sz="800" dirty="0"/>
              <a:t>He would like to get better physically. He wish it was easier to do all the right things. Not so costly, so </a:t>
            </a:r>
            <a:r>
              <a:rPr lang="en-GB" sz="800" dirty="0" err="1"/>
              <a:t>incovenient</a:t>
            </a:r>
            <a:r>
              <a:rPr lang="en-GB" sz="800" dirty="0"/>
              <a:t> and time consuming</a:t>
            </a:r>
            <a:endParaRPr lang="en-GB" sz="800" dirty="0">
              <a:latin typeface="Inter" panose="020B0502030000000004"/>
            </a:endParaRPr>
          </a:p>
        </p:txBody>
      </p:sp>
      <p:sp>
        <p:nvSpPr>
          <p:cNvPr id="11" name="TextBox 10">
            <a:extLst>
              <a:ext uri="{FF2B5EF4-FFF2-40B4-BE49-F238E27FC236}">
                <a16:creationId xmlns:a16="http://schemas.microsoft.com/office/drawing/2014/main" id="{07C908AE-ACF5-FB51-FF26-0E3902EF9DC5}"/>
              </a:ext>
            </a:extLst>
          </p:cNvPr>
          <p:cNvSpPr txBox="1"/>
          <p:nvPr/>
        </p:nvSpPr>
        <p:spPr>
          <a:xfrm>
            <a:off x="922645" y="3018962"/>
            <a:ext cx="1879160" cy="215444"/>
          </a:xfrm>
          <a:prstGeom prst="rect">
            <a:avLst/>
          </a:prstGeom>
          <a:noFill/>
        </p:spPr>
        <p:txBody>
          <a:bodyPr wrap="square" rtlCol="0">
            <a:spAutoFit/>
          </a:bodyPr>
          <a:lstStyle/>
          <a:p>
            <a:r>
              <a:rPr lang="en-GB" sz="800" dirty="0">
                <a:latin typeface="Inter" panose="020B0502030000000004"/>
              </a:rPr>
              <a:t>Define the actions your persona takes</a:t>
            </a:r>
          </a:p>
        </p:txBody>
      </p:sp>
      <p:sp>
        <p:nvSpPr>
          <p:cNvPr id="22" name="Oval 21">
            <a:extLst>
              <a:ext uri="{FF2B5EF4-FFF2-40B4-BE49-F238E27FC236}">
                <a16:creationId xmlns:a16="http://schemas.microsoft.com/office/drawing/2014/main" id="{3FC9DE95-B876-0234-9A80-02C7C322F777}"/>
              </a:ext>
            </a:extLst>
          </p:cNvPr>
          <p:cNvSpPr/>
          <p:nvPr/>
        </p:nvSpPr>
        <p:spPr>
          <a:xfrm>
            <a:off x="418767" y="3669117"/>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4</a:t>
            </a:r>
            <a:endParaRPr lang="en-GB" sz="3200" dirty="0">
              <a:solidFill>
                <a:schemeClr val="tx1"/>
              </a:solidFill>
              <a:latin typeface="Inter" panose="020B0502030000000004"/>
            </a:endParaRPr>
          </a:p>
        </p:txBody>
      </p:sp>
      <p:sp>
        <p:nvSpPr>
          <p:cNvPr id="23" name="TextBox 22">
            <a:extLst>
              <a:ext uri="{FF2B5EF4-FFF2-40B4-BE49-F238E27FC236}">
                <a16:creationId xmlns:a16="http://schemas.microsoft.com/office/drawing/2014/main" id="{3412E489-B258-02AD-18AE-19021B3BEEB4}"/>
              </a:ext>
            </a:extLst>
          </p:cNvPr>
          <p:cNvSpPr txBox="1"/>
          <p:nvPr/>
        </p:nvSpPr>
        <p:spPr>
          <a:xfrm>
            <a:off x="1022036" y="3588657"/>
            <a:ext cx="1868558" cy="307777"/>
          </a:xfrm>
          <a:prstGeom prst="rect">
            <a:avLst/>
          </a:prstGeom>
          <a:noFill/>
        </p:spPr>
        <p:txBody>
          <a:bodyPr wrap="square" rtlCol="0">
            <a:spAutoFit/>
          </a:bodyPr>
          <a:lstStyle/>
          <a:p>
            <a:r>
              <a:rPr lang="en-GB" sz="1400" b="1" dirty="0">
                <a:solidFill>
                  <a:srgbClr val="8859FF"/>
                </a:solidFill>
                <a:latin typeface="Inter" panose="020B0502030000000004"/>
              </a:rPr>
              <a:t>Key decision</a:t>
            </a:r>
          </a:p>
        </p:txBody>
      </p:sp>
      <p:sp>
        <p:nvSpPr>
          <p:cNvPr id="24" name="TextBox 23">
            <a:extLst>
              <a:ext uri="{FF2B5EF4-FFF2-40B4-BE49-F238E27FC236}">
                <a16:creationId xmlns:a16="http://schemas.microsoft.com/office/drawing/2014/main" id="{3C23C276-79E9-469C-0CBD-C5B7280B45E5}"/>
              </a:ext>
            </a:extLst>
          </p:cNvPr>
          <p:cNvSpPr txBox="1"/>
          <p:nvPr/>
        </p:nvSpPr>
        <p:spPr>
          <a:xfrm>
            <a:off x="922645" y="3838981"/>
            <a:ext cx="1967950" cy="461665"/>
          </a:xfrm>
          <a:prstGeom prst="rect">
            <a:avLst/>
          </a:prstGeom>
          <a:noFill/>
        </p:spPr>
        <p:txBody>
          <a:bodyPr wrap="square" rtlCol="0">
            <a:spAutoFit/>
          </a:bodyPr>
          <a:lstStyle/>
          <a:p>
            <a:r>
              <a:rPr lang="en-GB" sz="800" dirty="0">
                <a:latin typeface="Inter" panose="020B0502030000000004"/>
              </a:rPr>
              <a:t>Describe the moments of contemplation on the journey where a critical decision is made</a:t>
            </a:r>
          </a:p>
        </p:txBody>
      </p:sp>
      <p:sp>
        <p:nvSpPr>
          <p:cNvPr id="25" name="Oval 24">
            <a:extLst>
              <a:ext uri="{FF2B5EF4-FFF2-40B4-BE49-F238E27FC236}">
                <a16:creationId xmlns:a16="http://schemas.microsoft.com/office/drawing/2014/main" id="{67CEC183-408B-EB83-6263-C7870D7114FB}"/>
              </a:ext>
            </a:extLst>
          </p:cNvPr>
          <p:cNvSpPr/>
          <p:nvPr/>
        </p:nvSpPr>
        <p:spPr>
          <a:xfrm>
            <a:off x="418767" y="4461160"/>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5</a:t>
            </a:r>
            <a:endParaRPr lang="en-GB" sz="3200" dirty="0">
              <a:solidFill>
                <a:schemeClr val="tx1"/>
              </a:solidFill>
              <a:latin typeface="Inter" panose="020B0502030000000004"/>
            </a:endParaRPr>
          </a:p>
        </p:txBody>
      </p:sp>
      <p:sp>
        <p:nvSpPr>
          <p:cNvPr id="26" name="TextBox 25">
            <a:extLst>
              <a:ext uri="{FF2B5EF4-FFF2-40B4-BE49-F238E27FC236}">
                <a16:creationId xmlns:a16="http://schemas.microsoft.com/office/drawing/2014/main" id="{29818F7D-7C81-08DD-5974-9F903D42D26E}"/>
              </a:ext>
            </a:extLst>
          </p:cNvPr>
          <p:cNvSpPr txBox="1"/>
          <p:nvPr/>
        </p:nvSpPr>
        <p:spPr>
          <a:xfrm>
            <a:off x="1022036" y="4423644"/>
            <a:ext cx="1868558" cy="307777"/>
          </a:xfrm>
          <a:prstGeom prst="rect">
            <a:avLst/>
          </a:prstGeom>
          <a:noFill/>
        </p:spPr>
        <p:txBody>
          <a:bodyPr wrap="square" rtlCol="0">
            <a:spAutoFit/>
          </a:bodyPr>
          <a:lstStyle/>
          <a:p>
            <a:r>
              <a:rPr lang="en-GB" sz="1400" b="1" dirty="0">
                <a:solidFill>
                  <a:srgbClr val="8859FF"/>
                </a:solidFill>
                <a:latin typeface="Inter" panose="020B0502030000000004"/>
              </a:rPr>
              <a:t>Influencers</a:t>
            </a:r>
          </a:p>
        </p:txBody>
      </p:sp>
      <p:sp>
        <p:nvSpPr>
          <p:cNvPr id="27" name="TextBox 26">
            <a:extLst>
              <a:ext uri="{FF2B5EF4-FFF2-40B4-BE49-F238E27FC236}">
                <a16:creationId xmlns:a16="http://schemas.microsoft.com/office/drawing/2014/main" id="{FFB79E3E-A26B-765D-5664-8CD8746090D4}"/>
              </a:ext>
            </a:extLst>
          </p:cNvPr>
          <p:cNvSpPr txBox="1"/>
          <p:nvPr/>
        </p:nvSpPr>
        <p:spPr>
          <a:xfrm>
            <a:off x="922645" y="4675325"/>
            <a:ext cx="1879160" cy="338554"/>
          </a:xfrm>
          <a:prstGeom prst="rect">
            <a:avLst/>
          </a:prstGeom>
          <a:noFill/>
        </p:spPr>
        <p:txBody>
          <a:bodyPr wrap="square" rtlCol="0">
            <a:spAutoFit/>
          </a:bodyPr>
          <a:lstStyle/>
          <a:p>
            <a:r>
              <a:rPr lang="en-GB" sz="800" dirty="0">
                <a:latin typeface="Inter" panose="020B0502030000000004"/>
              </a:rPr>
              <a:t>Describe who acts as an influencer on the key decision</a:t>
            </a:r>
          </a:p>
        </p:txBody>
      </p:sp>
      <p:sp>
        <p:nvSpPr>
          <p:cNvPr id="28" name="Oval 27">
            <a:extLst>
              <a:ext uri="{FF2B5EF4-FFF2-40B4-BE49-F238E27FC236}">
                <a16:creationId xmlns:a16="http://schemas.microsoft.com/office/drawing/2014/main" id="{25BF3A28-47B8-46A7-FEEC-2B24D3FAE450}"/>
              </a:ext>
            </a:extLst>
          </p:cNvPr>
          <p:cNvSpPr/>
          <p:nvPr/>
        </p:nvSpPr>
        <p:spPr>
          <a:xfrm>
            <a:off x="418767" y="5253203"/>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6</a:t>
            </a:r>
            <a:endParaRPr lang="en-GB" sz="3200" dirty="0">
              <a:solidFill>
                <a:schemeClr val="tx1"/>
              </a:solidFill>
              <a:latin typeface="Inter" panose="020B0502030000000004"/>
            </a:endParaRPr>
          </a:p>
        </p:txBody>
      </p:sp>
      <p:sp>
        <p:nvSpPr>
          <p:cNvPr id="29" name="TextBox 28">
            <a:extLst>
              <a:ext uri="{FF2B5EF4-FFF2-40B4-BE49-F238E27FC236}">
                <a16:creationId xmlns:a16="http://schemas.microsoft.com/office/drawing/2014/main" id="{B82F8A1B-8DC9-8363-5559-BB4901EA2B32}"/>
              </a:ext>
            </a:extLst>
          </p:cNvPr>
          <p:cNvSpPr txBox="1"/>
          <p:nvPr/>
        </p:nvSpPr>
        <p:spPr>
          <a:xfrm>
            <a:off x="1022036" y="5194027"/>
            <a:ext cx="2134631" cy="307777"/>
          </a:xfrm>
          <a:prstGeom prst="rect">
            <a:avLst/>
          </a:prstGeom>
          <a:noFill/>
        </p:spPr>
        <p:txBody>
          <a:bodyPr wrap="square" rtlCol="0">
            <a:spAutoFit/>
          </a:bodyPr>
          <a:lstStyle/>
          <a:p>
            <a:r>
              <a:rPr lang="en-GB" sz="1400" b="1" dirty="0">
                <a:solidFill>
                  <a:srgbClr val="8859FF"/>
                </a:solidFill>
                <a:latin typeface="Inter" panose="020B0502030000000004"/>
              </a:rPr>
              <a:t>Social determinants</a:t>
            </a:r>
          </a:p>
        </p:txBody>
      </p:sp>
      <p:sp>
        <p:nvSpPr>
          <p:cNvPr id="30" name="TextBox 29">
            <a:extLst>
              <a:ext uri="{FF2B5EF4-FFF2-40B4-BE49-F238E27FC236}">
                <a16:creationId xmlns:a16="http://schemas.microsoft.com/office/drawing/2014/main" id="{613274AB-A99B-3385-2BCF-10B872607BBD}"/>
              </a:ext>
            </a:extLst>
          </p:cNvPr>
          <p:cNvSpPr txBox="1"/>
          <p:nvPr/>
        </p:nvSpPr>
        <p:spPr>
          <a:xfrm>
            <a:off x="922645" y="5437545"/>
            <a:ext cx="1879160" cy="461665"/>
          </a:xfrm>
          <a:prstGeom prst="rect">
            <a:avLst/>
          </a:prstGeom>
          <a:noFill/>
        </p:spPr>
        <p:txBody>
          <a:bodyPr wrap="square" rtlCol="0">
            <a:spAutoFit/>
          </a:bodyPr>
          <a:lstStyle/>
          <a:p>
            <a:r>
              <a:rPr lang="en-GB" sz="800" dirty="0">
                <a:latin typeface="Inter" panose="020B0502030000000004"/>
              </a:rPr>
              <a:t>List the non-medical factors that influence the decision (i.e. income, education, etc.)</a:t>
            </a:r>
          </a:p>
        </p:txBody>
      </p:sp>
      <p:sp>
        <p:nvSpPr>
          <p:cNvPr id="31" name="Oval 30">
            <a:extLst>
              <a:ext uri="{FF2B5EF4-FFF2-40B4-BE49-F238E27FC236}">
                <a16:creationId xmlns:a16="http://schemas.microsoft.com/office/drawing/2014/main" id="{D2483662-1583-89AD-BE48-E6E9B178E97B}"/>
              </a:ext>
            </a:extLst>
          </p:cNvPr>
          <p:cNvSpPr/>
          <p:nvPr/>
        </p:nvSpPr>
        <p:spPr>
          <a:xfrm>
            <a:off x="418767" y="6045248"/>
            <a:ext cx="521106" cy="496575"/>
          </a:xfrm>
          <a:prstGeom prst="ellipse">
            <a:avLst/>
          </a:prstGeom>
          <a:solidFill>
            <a:srgbClr val="87FFB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3200" dirty="0">
                <a:solidFill>
                  <a:schemeClr val="tx1"/>
                </a:solidFill>
                <a:latin typeface="Inter" panose="020B0502030000000004"/>
              </a:rPr>
              <a:t>7</a:t>
            </a:r>
            <a:endParaRPr lang="en-GB" sz="3200" dirty="0">
              <a:solidFill>
                <a:schemeClr val="tx1"/>
              </a:solidFill>
              <a:latin typeface="Inter" panose="020B0502030000000004"/>
            </a:endParaRPr>
          </a:p>
        </p:txBody>
      </p:sp>
      <p:sp>
        <p:nvSpPr>
          <p:cNvPr id="32" name="TextBox 31">
            <a:extLst>
              <a:ext uri="{FF2B5EF4-FFF2-40B4-BE49-F238E27FC236}">
                <a16:creationId xmlns:a16="http://schemas.microsoft.com/office/drawing/2014/main" id="{0A458929-0954-1734-0EAB-636DB9F4039E}"/>
              </a:ext>
            </a:extLst>
          </p:cNvPr>
          <p:cNvSpPr txBox="1"/>
          <p:nvPr/>
        </p:nvSpPr>
        <p:spPr>
          <a:xfrm>
            <a:off x="1022036" y="5951350"/>
            <a:ext cx="1880188" cy="307777"/>
          </a:xfrm>
          <a:prstGeom prst="rect">
            <a:avLst/>
          </a:prstGeom>
          <a:noFill/>
        </p:spPr>
        <p:txBody>
          <a:bodyPr wrap="square" rtlCol="0">
            <a:spAutoFit/>
          </a:bodyPr>
          <a:lstStyle/>
          <a:p>
            <a:r>
              <a:rPr lang="en-GB" sz="1400" b="1" dirty="0">
                <a:solidFill>
                  <a:srgbClr val="8859FF"/>
                </a:solidFill>
                <a:latin typeface="Inter" panose="020B0502030000000004"/>
              </a:rPr>
              <a:t>Behavioural biases</a:t>
            </a:r>
          </a:p>
        </p:txBody>
      </p:sp>
      <p:sp>
        <p:nvSpPr>
          <p:cNvPr id="33" name="TextBox 32">
            <a:extLst>
              <a:ext uri="{FF2B5EF4-FFF2-40B4-BE49-F238E27FC236}">
                <a16:creationId xmlns:a16="http://schemas.microsoft.com/office/drawing/2014/main" id="{E0003C47-8010-C13F-1E57-239286837024}"/>
              </a:ext>
            </a:extLst>
          </p:cNvPr>
          <p:cNvSpPr txBox="1"/>
          <p:nvPr/>
        </p:nvSpPr>
        <p:spPr>
          <a:xfrm>
            <a:off x="922645" y="6221794"/>
            <a:ext cx="1879160" cy="338554"/>
          </a:xfrm>
          <a:prstGeom prst="rect">
            <a:avLst/>
          </a:prstGeom>
          <a:noFill/>
        </p:spPr>
        <p:txBody>
          <a:bodyPr wrap="square" rtlCol="0">
            <a:spAutoFit/>
          </a:bodyPr>
          <a:lstStyle/>
          <a:p>
            <a:r>
              <a:rPr lang="en-GB" sz="800" dirty="0">
                <a:latin typeface="Inter" panose="020B0502030000000004"/>
              </a:rPr>
              <a:t>List the unconscious biases that inform the decision</a:t>
            </a:r>
          </a:p>
        </p:txBody>
      </p:sp>
      <p:sp>
        <p:nvSpPr>
          <p:cNvPr id="34" name="TextBox 33">
            <a:extLst>
              <a:ext uri="{FF2B5EF4-FFF2-40B4-BE49-F238E27FC236}">
                <a16:creationId xmlns:a16="http://schemas.microsoft.com/office/drawing/2014/main" id="{B801A120-34CC-BDDE-E382-C8BAF62D335F}"/>
              </a:ext>
            </a:extLst>
          </p:cNvPr>
          <p:cNvSpPr txBox="1"/>
          <p:nvPr/>
        </p:nvSpPr>
        <p:spPr>
          <a:xfrm rot="609492">
            <a:off x="10489189" y="334983"/>
            <a:ext cx="2710832" cy="523220"/>
          </a:xfrm>
          <a:prstGeom prst="rect">
            <a:avLst/>
          </a:prstGeom>
          <a:noFill/>
        </p:spPr>
        <p:txBody>
          <a:bodyPr wrap="square" rtlCol="0">
            <a:spAutoFit/>
          </a:bodyPr>
          <a:lstStyle/>
          <a:p>
            <a:r>
              <a:rPr lang="da-DK" dirty="0">
                <a:highlight>
                  <a:srgbClr val="FFFF00"/>
                </a:highlight>
              </a:rPr>
              <a:t> </a:t>
            </a:r>
            <a:r>
              <a:rPr lang="da-DK" sz="2800" b="1" dirty="0">
                <a:highlight>
                  <a:srgbClr val="FFFF00"/>
                </a:highlight>
              </a:rPr>
              <a:t>EXAMPLE</a:t>
            </a:r>
            <a:r>
              <a:rPr lang="da-DK" dirty="0">
                <a:highlight>
                  <a:srgbClr val="FFFF00"/>
                </a:highlight>
              </a:rPr>
              <a:t> </a:t>
            </a:r>
            <a:endParaRPr lang="en-GB" dirty="0">
              <a:highlight>
                <a:srgbClr val="FFFF00"/>
              </a:highlight>
            </a:endParaRPr>
          </a:p>
        </p:txBody>
      </p:sp>
    </p:spTree>
    <p:extLst>
      <p:ext uri="{BB962C8B-B14F-4D97-AF65-F5344CB8AC3E}">
        <p14:creationId xmlns:p14="http://schemas.microsoft.com/office/powerpoint/2010/main" val="14998418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kParentCase_x003a_Name xmlns="e220af6b-6bbf-4e77-9768-978fa9cfcb66" xsi:nil="true"/>
    <rkRelatedDoc xmlns="0248c0ea-29d7-4d74-b0ca-d2033b5a6160" xsi:nil="true"/>
    <rkYellowNoteDoc xmlns="d04ac8df-6fd2-482f-b819-b97b1136af7f" xsi:nil="true"/>
    <rkDocumentAdvis xmlns="d04ac8df-6fd2-482f-b819-b97b1136af7f" xsi:nil="true"/>
    <p8b010f7df5842dca681a0912c2bcab2 xmlns="d04ac8df-6fd2-482f-b819-b97b1136af7f">
      <Terms xmlns="http://schemas.microsoft.com/office/infopath/2007/PartnerControls">
        <TermInfo xmlns="http://schemas.microsoft.com/office/infopath/2007/PartnerControls">
          <TermName xmlns="http://schemas.microsoft.com/office/infopath/2007/PartnerControls">Internal</TermName>
          <TermId xmlns="http://schemas.microsoft.com/office/infopath/2007/PartnerControls">bf6bc60c-60b7-4f48-b412-c18e1ee58d20</TermId>
        </TermInfo>
      </Terms>
    </p8b010f7df5842dca681a0912c2bcab2>
    <wpBusinessModule xmlns="d04ac8df-6fd2-482f-b819-b97b1136af7f">LK Sager</wpBusinessModule>
    <rkConfidential xmlns="d04ac8df-6fd2-482f-b819-b97b1136af7f">false</rkConfidential>
    <wp_tag xmlns="abbeec68-b05e-4e2e-88e5-2ac3e13fe809">Open</wp_tag>
    <rkCaseID xmlns="d04ac8df-6fd2-482f-b819-b97b1136af7f">LK-2022-000562</rkCaseID>
    <wpDocumentId xmlns="abbeec68-b05e-4e2e-88e5-2ac3e13fe809">2023-92734</wpDocumentId>
    <e5404abefda04403849637b8b186ca8b xmlns="d04ac8df-6fd2-482f-b819-b97b1136af7f">
      <Terms xmlns="http://schemas.microsoft.com/office/infopath/2007/PartnerControls">
        <TermInfo xmlns="http://schemas.microsoft.com/office/infopath/2007/PartnerControls">
          <TermName xmlns="http://schemas.microsoft.com/office/infopath/2007/PartnerControls">Final</TermName>
          <TermId xmlns="http://schemas.microsoft.com/office/infopath/2007/PartnerControls">9ae6fcd9-b451-46c0-9019-188a10b11456</TermId>
        </TermInfo>
      </Terms>
    </e5404abefda04403849637b8b186ca8b>
    <rkActDate xmlns="d04ac8df-6fd2-482f-b819-b97b1136af7f" xsi:nil="true"/>
    <rkProjectNumber xmlns="d04ac8df-6fd2-482f-b819-b97b1136af7f" xsi:nil="true"/>
    <l0b87f47b5fd40b6a4e348aaf4c7e8b4 xmlns="e220af6b-6bbf-4e77-9768-978fa9cfcb66">
      <Terms xmlns="http://schemas.microsoft.com/office/infopath/2007/PartnerControls">
        <TermInfo xmlns="http://schemas.microsoft.com/office/infopath/2007/PartnerControls">
          <TermName xmlns="http://schemas.microsoft.com/office/infopath/2007/PartnerControls">Global</TermName>
          <TermId xmlns="http://schemas.microsoft.com/office/infopath/2007/PartnerControls">95facd43-4c32-4e9a-9df5-67821726541f</TermId>
        </TermInfo>
      </Terms>
    </l0b87f47b5fd40b6a4e348aaf4c7e8b4>
    <o11674a1c5194f539b8fac7b8bdf8889 xmlns="e220af6b-6bbf-4e77-9768-978fa9cfcb66">
      <Terms xmlns="http://schemas.microsoft.com/office/infopath/2007/PartnerControls">
        <TermInfo xmlns="http://schemas.microsoft.com/office/infopath/2007/PartnerControls">
          <TermName xmlns="http://schemas.microsoft.com/office/infopath/2007/PartnerControls">International afdeling:Technical Quality ＆ Impact</TermName>
          <TermId xmlns="http://schemas.microsoft.com/office/infopath/2007/PartnerControls">c9b49345-7375-4e11-a10f-4dbbde3a29a3</TermId>
        </TermInfo>
      </Terms>
    </o11674a1c5194f539b8fac7b8bdf8889>
    <lcf76f155ced4ddcb4097134ff3c332f xmlns="e220af6b-6bbf-4e77-9768-978fa9cfcb66">
      <Terms xmlns="http://schemas.microsoft.com/office/infopath/2007/PartnerControls"/>
    </lcf76f155ced4ddcb4097134ff3c332f>
    <zpaGDPR_Sag_Beregnet xmlns="e220af6b-6bbf-4e77-9768-978fa9cfcb66" xsi:nil="true"/>
    <rkArchivingPeriod xmlns="d04ac8df-6fd2-482f-b819-b97b1136af7f">2019-2024</rkArchivingPeriod>
    <rkDeletionDate xmlns="d04ac8df-6fd2-482f-b819-b97b1136af7f" xsi:nil="true"/>
    <TaxCatchAll xmlns="9a29e298-6711-4c2e-b998-25b6d616e0da">
      <Value>10</Value>
      <Value>93</Value>
      <Value>112</Value>
      <Value>94</Value>
      <Value>42</Value>
      <Value>9</Value>
      <Value>174</Value>
      <Value>267</Value>
      <Value>155</Value>
      <Value>8</Value>
      <Value>85</Value>
    </TaxCatchAll>
    <a30301ec14f1485491da311a88d487d0 xmlns="d04ac8df-6fd2-482f-b819-b97b1136af7f">
      <Terms xmlns="http://schemas.microsoft.com/office/infopath/2007/PartnerControls">
        <TermInfo xmlns="http://schemas.microsoft.com/office/infopath/2007/PartnerControls">
          <TermName xmlns="http://schemas.microsoft.com/office/infopath/2007/PartnerControls">Open</TermName>
          <TermId xmlns="http://schemas.microsoft.com/office/infopath/2007/PartnerControls">5b634c15-81a0-4474-a1b9-c7fcf95d35c4</TermId>
        </TermInfo>
      </Terms>
    </a30301ec14f1485491da311a88d487d0>
    <wp_entitynamefield xmlns="e220af6b-6bbf-4e77-9768-978fa9cfcb66">2022 Digital innovation toolbox</wp_entitynamefield>
    <d923a72535ef400db5bb91fb99033a1e xmlns="e220af6b-6bbf-4e77-9768-978fa9cfcb66">
      <Terms xmlns="http://schemas.microsoft.com/office/infopath/2007/PartnerControls">
        <TermInfo xmlns="http://schemas.microsoft.com/office/infopath/2007/PartnerControls">
          <TermName xmlns="http://schemas.microsoft.com/office/infopath/2007/PartnerControls">Project Development</TermName>
          <TermId xmlns="http://schemas.microsoft.com/office/infopath/2007/PartnerControls">ea95ca56-4593-4ddf-bb44-4d625fd703e5</TermId>
        </TermInfo>
        <TermInfo xmlns="http://schemas.microsoft.com/office/infopath/2007/PartnerControls">
          <TermName xmlns="http://schemas.microsoft.com/office/infopath/2007/PartnerControls">#Analysis</TermName>
          <TermId xmlns="http://schemas.microsoft.com/office/infopath/2007/PartnerControls">7e18c5fb-c3db-441a-a13c-b4c3de5cbd2f</TermId>
        </TermInfo>
        <TermInfo xmlns="http://schemas.microsoft.com/office/infopath/2007/PartnerControls">
          <TermName xmlns="http://schemas.microsoft.com/office/infopath/2007/PartnerControls">#Project</TermName>
          <TermId xmlns="http://schemas.microsoft.com/office/infopath/2007/PartnerControls">f4133c07-e6aa-4462-92ac-ead541b4bde8</TermId>
        </TermInfo>
        <TermInfo xmlns="http://schemas.microsoft.com/office/infopath/2007/PartnerControls">
          <TermName xmlns="http://schemas.microsoft.com/office/infopath/2007/PartnerControls">#Other technical support</TermName>
          <TermId xmlns="http://schemas.microsoft.com/office/infopath/2007/PartnerControls">326b5b11-6654-4a99-bd56-b9afc928570a</TermId>
        </TermInfo>
        <TermInfo xmlns="http://schemas.microsoft.com/office/infopath/2007/PartnerControls">
          <TermName xmlns="http://schemas.microsoft.com/office/infopath/2007/PartnerControls">#Capacity Building</TermName>
          <TermId xmlns="http://schemas.microsoft.com/office/infopath/2007/PartnerControls">598d68aa-623d-45ec-bceb-d205edf42155</TermId>
        </TermInfo>
        <TermInfo xmlns="http://schemas.microsoft.com/office/infopath/2007/PartnerControls">
          <TermName xmlns="http://schemas.microsoft.com/office/infopath/2007/PartnerControls">#Strategy ＆ Prioritisation</TermName>
          <TermId xmlns="http://schemas.microsoft.com/office/infopath/2007/PartnerControls">7e0e2e56-07ae-4f0b-84da-e6e3da9508c1</TermId>
        </TermInfo>
      </Terms>
    </d923a72535ef400db5bb91fb99033a1e>
    <rkParentCase xmlns="e220af6b-6bbf-4e77-9768-978fa9cfcb66" xsi:nil="true"/>
    <wpItemlocation xmlns="14bfd2bb-3d4a-4549-9197-f3410a8da64b">52f89f3b39354c7c9851847cb57fcabb;4a4729547dea44959d8bce78817e3c8e;8718;</wpItemlocation>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RK Document" ma:contentTypeID="0x010100BAF7254234723E48BEAA5279D19E83B80071A4DE9977CE5C44A7C2697AAD021DA5" ma:contentTypeVersion="29" ma:contentTypeDescription="Create a new document." ma:contentTypeScope="" ma:versionID="3bfbd313ede7efe9cb67f16d67f76496">
  <xsd:schema xmlns:xsd="http://www.w3.org/2001/XMLSchema" xmlns:xs="http://www.w3.org/2001/XMLSchema" xmlns:p="http://schemas.microsoft.com/office/2006/metadata/properties" xmlns:ns2="d04ac8df-6fd2-482f-b819-b97b1136af7f" xmlns:ns3="9a29e298-6711-4c2e-b998-25b6d616e0da" xmlns:ns4="abbeec68-b05e-4e2e-88e5-2ac3e13fe809" xmlns:ns5="e220af6b-6bbf-4e77-9768-978fa9cfcb66" xmlns:ns6="14bfd2bb-3d4a-4549-9197-f3410a8da64b" xmlns:ns7="0248c0ea-29d7-4d74-b0ca-d2033b5a6160" targetNamespace="http://schemas.microsoft.com/office/2006/metadata/properties" ma:root="true" ma:fieldsID="912144e763c5e4e3ef02e4ed9a0c6d29" ns2:_="" ns3:_="" ns4:_="" ns5:_="" ns6:_="" ns7:_="">
    <xsd:import namespace="d04ac8df-6fd2-482f-b819-b97b1136af7f"/>
    <xsd:import namespace="9a29e298-6711-4c2e-b998-25b6d616e0da"/>
    <xsd:import namespace="abbeec68-b05e-4e2e-88e5-2ac3e13fe809"/>
    <xsd:import namespace="e220af6b-6bbf-4e77-9768-978fa9cfcb66"/>
    <xsd:import namespace="14bfd2bb-3d4a-4549-9197-f3410a8da64b"/>
    <xsd:import namespace="0248c0ea-29d7-4d74-b0ca-d2033b5a6160"/>
    <xsd:element name="properties">
      <xsd:complexType>
        <xsd:sequence>
          <xsd:element name="documentManagement">
            <xsd:complexType>
              <xsd:all>
                <xsd:element ref="ns2:rkActDate" minOccurs="0"/>
                <xsd:element ref="ns2:rkDeletionDate" minOccurs="0"/>
                <xsd:element ref="ns2:rkYellowNoteDoc" minOccurs="0"/>
                <xsd:element ref="ns2:rkDocumentAdvis" minOccurs="0"/>
                <xsd:element ref="ns2:rkArchivingPeriod" minOccurs="0"/>
                <xsd:element ref="ns4:wp_tag" minOccurs="0"/>
                <xsd:element ref="ns4:wpDocumentId" minOccurs="0"/>
                <xsd:element ref="ns5:wp_entitynamefield" minOccurs="0"/>
                <xsd:element ref="ns2:wpBusinessModule" minOccurs="0"/>
                <xsd:element ref="ns2:rkProjectNumber" minOccurs="0"/>
                <xsd:element ref="ns2:rkCaseID" minOccurs="0"/>
                <xsd:element ref="ns5:rkParentCase" minOccurs="0"/>
                <xsd:element ref="ns5:rkParentCase_x003a_Name" minOccurs="0"/>
                <xsd:element ref="ns6:wpItemlocation" minOccurs="0"/>
                <xsd:element ref="ns7:rkRelatedDoc" minOccurs="0"/>
                <xsd:element ref="ns2:rkConfidential" minOccurs="0"/>
                <xsd:element ref="ns5:l0b87f47b5fd40b6a4e348aaf4c7e8b4" minOccurs="0"/>
                <xsd:element ref="ns2:e5404abefda04403849637b8b186ca8b" minOccurs="0"/>
                <xsd:element ref="ns5:o11674a1c5194f539b8fac7b8bdf8889" minOccurs="0"/>
                <xsd:element ref="ns2:p8b010f7df5842dca681a0912c2bcab2" minOccurs="0"/>
                <xsd:element ref="ns3:TaxCatchAllLabel" minOccurs="0"/>
                <xsd:element ref="ns3:TaxCatchAll" minOccurs="0"/>
                <xsd:element ref="ns5:d923a72535ef400db5bb91fb99033a1e" minOccurs="0"/>
                <xsd:element ref="ns2:a30301ec14f1485491da311a88d487d0" minOccurs="0"/>
                <xsd:element ref="ns5:MediaServiceMetadata" minOccurs="0"/>
                <xsd:element ref="ns5:MediaServiceFastMetadata" minOccurs="0"/>
                <xsd:element ref="ns5:MediaServiceAutoKeyPoints" minOccurs="0"/>
                <xsd:element ref="ns5:MediaServiceKeyPoints" minOccurs="0"/>
                <xsd:element ref="ns5:lcf76f155ced4ddcb4097134ff3c332f" minOccurs="0"/>
                <xsd:element ref="ns5:MediaServiceGenerationTime" minOccurs="0"/>
                <xsd:element ref="ns5:MediaServiceEventHashCode" minOccurs="0"/>
                <xsd:element ref="ns5:MediaServiceSearchProperties" minOccurs="0"/>
                <xsd:element ref="ns5:zpaGDPR_Sag_Beregnet" minOccurs="0"/>
                <xsd:element ref="ns5: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04ac8df-6fd2-482f-b819-b97b1136af7f" elementFormDefault="qualified">
    <xsd:import namespace="http://schemas.microsoft.com/office/2006/documentManagement/types"/>
    <xsd:import namespace="http://schemas.microsoft.com/office/infopath/2007/PartnerControls"/>
    <xsd:element name="rkActDate" ma:index="2" nillable="true" ma:displayName="Date of document creation" ma:description="If you upload an already existing document, you can use this field to note the original date of creating the document." ma:format="DateOnly" ma:internalName="rkActDate" ma:readOnly="false">
      <xsd:simpleType>
        <xsd:restriction base="dms:DateTime"/>
      </xsd:simpleType>
    </xsd:element>
    <xsd:element name="rkDeletionDate" ma:index="3" nillable="true" ma:displayName="Deletion Date" ma:description="" ma:format="DateOnly" ma:internalName="rkDeletionDate" ma:readOnly="false">
      <xsd:simpleType>
        <xsd:restriction base="dms:DateTime"/>
      </xsd:simpleType>
    </xsd:element>
    <xsd:element name="rkYellowNoteDoc" ma:index="4" nillable="true" ma:displayName="Yellow Note Doc" ma:internalName="rkYellowNoteDoc" ma:readOnly="false">
      <xsd:simpleType>
        <xsd:restriction base="dms:Note">
          <xsd:maxLength value="255"/>
        </xsd:restriction>
      </xsd:simpleType>
    </xsd:element>
    <xsd:element name="rkDocumentAdvis" ma:index="7" nillable="true" ma:displayName="Document Advis" ma:hidden="true" ma:internalName="rkDocumentAdvis" ma:readOnly="false">
      <xsd:simpleType>
        <xsd:restriction base="dms:Note"/>
      </xsd:simpleType>
    </xsd:element>
    <xsd:element name="rkArchivingPeriod" ma:index="8" nillable="true" ma:displayName="Archiving Period" ma:default="2019-2024" ma:hidden="true" ma:internalName="rkArchivingPeriod" ma:readOnly="false">
      <xsd:simpleType>
        <xsd:restriction base="dms:Text">
          <xsd:maxLength value="255"/>
        </xsd:restriction>
      </xsd:simpleType>
    </xsd:element>
    <xsd:element name="wpBusinessModule" ma:index="12" nillable="true" ma:displayName="Business Module" ma:default="LK Sager" ma:hidden="true" ma:internalName="wpBusinessModule" ma:readOnly="false">
      <xsd:simpleType>
        <xsd:restriction base="dms:Text"/>
      </xsd:simpleType>
    </xsd:element>
    <xsd:element name="rkProjectNumber" ma:index="13" nillable="true" ma:displayName="Project Number" ma:default="" ma:hidden="true" ma:internalName="rkProjectNumber" ma:readOnly="false">
      <xsd:simpleType>
        <xsd:restriction base="dms:Text">
          <xsd:maxLength value="255"/>
        </xsd:restriction>
      </xsd:simpleType>
    </xsd:element>
    <xsd:element name="rkCaseID" ma:index="16" nillable="true" ma:displayName="Case ID" ma:default="LK-2022-000562" ma:hidden="true" ma:internalName="rkCaseID" ma:readOnly="false">
      <xsd:simpleType>
        <xsd:restriction base="dms:Text">
          <xsd:maxLength value="255"/>
        </xsd:restriction>
      </xsd:simpleType>
    </xsd:element>
    <xsd:element name="rkConfidential" ma:index="26" nillable="true" ma:displayName="Confidential" ma:default="False" ma:description="" ma:internalName="rkConfidential" ma:readOnly="false">
      <xsd:simpleType>
        <xsd:restriction base="dms:Boolean"/>
      </xsd:simpleType>
    </xsd:element>
    <xsd:element name="e5404abefda04403849637b8b186ca8b" ma:index="28" nillable="true" ma:taxonomy="true" ma:internalName="e5404abefda04403849637b8b186ca8b" ma:taxonomyFieldName="rkDocumentStatus" ma:displayName="Document Status" ma:readOnly="false" ma:default="2;#Final|9ae6fcd9-b451-46c0-9019-188a10b11456" ma:fieldId="{e5404abe-fda0-4403-8496-37b8b186ca8b}" ma:sspId="a6bba7c3-5107-49f1-abb3-1b46ebc15f72" ma:termSetId="78361e7a-d923-40e8-a730-0048d23b6454" ma:anchorId="a29111a7-f711-4224-8350-0bd8393b3a0f" ma:open="false" ma:isKeyword="false">
      <xsd:complexType>
        <xsd:sequence>
          <xsd:element ref="pc:Terms" minOccurs="0" maxOccurs="1"/>
        </xsd:sequence>
      </xsd:complexType>
    </xsd:element>
    <xsd:element name="p8b010f7df5842dca681a0912c2bcab2" ma:index="31" nillable="true" ma:taxonomy="true" ma:internalName="p8b010f7df5842dca681a0912c2bcab2" ma:taxonomyFieldName="rkDocDirection" ma:displayName="Document Direction" ma:readOnly="false" ma:default="1;#Internal|bf6bc60c-60b7-4f48-b412-c18e1ee58d20" ma:fieldId="{98b010f7-df58-42dc-a681-a0912c2bcab2}" ma:sspId="a6bba7c3-5107-49f1-abb3-1b46ebc15f72" ma:termSetId="79fb452f-4e81-49d7-bc6b-6702f6ca3880" ma:anchorId="ff9dba2f-780a-414f-8471-20c97a51bfc6" ma:open="false" ma:isKeyword="false">
      <xsd:complexType>
        <xsd:sequence>
          <xsd:element ref="pc:Terms" minOccurs="0" maxOccurs="1"/>
        </xsd:sequence>
      </xsd:complexType>
    </xsd:element>
    <xsd:element name="a30301ec14f1485491da311a88d487d0" ma:index="37" nillable="true" ma:taxonomy="true" ma:internalName="a30301ec14f1485491da311a88d487d0" ma:taxonomyFieldName="rkOpenConfidential" ma:displayName="Open/Confidential" ma:readOnly="false" ma:default="" ma:fieldId="{a30301ec-14f1-4854-91da-311a88d487d0}" ma:sspId="a6bba7c3-5107-49f1-abb3-1b46ebc15f72" ma:termSetId="a89445e1-73f4-4940-9c6c-20c6e19149d6" ma:anchorId="38c548bf-e54a-488a-9205-2631695ae108"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9a29e298-6711-4c2e-b998-25b6d616e0da" elementFormDefault="qualified">
    <xsd:import namespace="http://schemas.microsoft.com/office/2006/documentManagement/types"/>
    <xsd:import namespace="http://schemas.microsoft.com/office/infopath/2007/PartnerControls"/>
    <xsd:element name="TaxCatchAllLabel" ma:index="32" nillable="true" ma:displayName="Taxonomy Catch All Column1" ma:hidden="true" ma:list="{80cadffb-3d8b-49e3-95b9-f1883cfd8ea0}" ma:internalName="TaxCatchAllLabel" ma:readOnly="true" ma:showField="CatchAllDataLabel" ma:web="9a29e298-6711-4c2e-b998-25b6d616e0da">
      <xsd:complexType>
        <xsd:complexContent>
          <xsd:extension base="dms:MultiChoiceLookup">
            <xsd:sequence>
              <xsd:element name="Value" type="dms:Lookup" maxOccurs="unbounded" minOccurs="0" nillable="true"/>
            </xsd:sequence>
          </xsd:extension>
        </xsd:complexContent>
      </xsd:complexType>
    </xsd:element>
    <xsd:element name="TaxCatchAll" ma:index="33" nillable="true" ma:displayName="Taxonomy Catch All Column" ma:hidden="true" ma:list="{80cadffb-3d8b-49e3-95b9-f1883cfd8ea0}" ma:internalName="TaxCatchAll" ma:showField="CatchAllData" ma:web="9a29e298-6711-4c2e-b998-25b6d616e0da">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abbeec68-b05e-4e2e-88e5-2ac3e13fe809" elementFormDefault="qualified">
    <xsd:import namespace="http://schemas.microsoft.com/office/2006/documentManagement/types"/>
    <xsd:import namespace="http://schemas.microsoft.com/office/infopath/2007/PartnerControls"/>
    <xsd:element name="wp_tag" ma:index="9" nillable="true" ma:displayName="Stage tag" ma:default="Open" ma:internalName="wp_tag" ma:readOnly="false">
      <xsd:simpleType>
        <xsd:restriction base="dms:Text"/>
      </xsd:simpleType>
    </xsd:element>
    <xsd:element name="wpDocumentId" ma:index="10" nillable="true" ma:displayName="Document ID" ma:description="This field is can be used as a unique Document ID set by the WorkPoint Numerator Service" ma:hidden="true" ma:internalName="wpDocumentId"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220af6b-6bbf-4e77-9768-978fa9cfcb66" elementFormDefault="qualified">
    <xsd:import namespace="http://schemas.microsoft.com/office/2006/documentManagement/types"/>
    <xsd:import namespace="http://schemas.microsoft.com/office/infopath/2007/PartnerControls"/>
    <xsd:element name="wp_entitynamefield" ma:index="11" nillable="true" ma:displayName="Case name" ma:default="2022 Digital innovation toolbox" ma:hidden="true" ma:internalName="wp_entitynamefield" ma:readOnly="false">
      <xsd:simpleType>
        <xsd:restriction base="dms:Text"/>
      </xsd:simpleType>
    </xsd:element>
    <xsd:element name="rkParentCase" ma:index="18" nillable="true" ma:displayName="Parent Case ID" ma:default="" ma:hidden="true" ma:internalName="rkParentCase" ma:readOnly="false">
      <xsd:simpleType>
        <xsd:restriction base="dms:Text"/>
      </xsd:simpleType>
    </xsd:element>
    <xsd:element name="rkParentCase_x003a_Name" ma:index="19" nillable="true" ma:displayName="Parent Case" ma:default="" ma:hidden="true" ma:internalName="rkParentCase_x003a_Name" ma:readOnly="false">
      <xsd:simpleType>
        <xsd:restriction base="dms:Text"/>
      </xsd:simpleType>
    </xsd:element>
    <xsd:element name="l0b87f47b5fd40b6a4e348aaf4c7e8b4" ma:index="27" nillable="true" ma:taxonomy="true" ma:internalName="l0b87f47b5fd40b6a4e348aaf4c7e8b4" ma:taxonomyFieldName="rkProcess" ma:displayName="Process" ma:readOnly="false" ma:default="94;#Global|95facd43-4c32-4e9a-9df5-67821726541f" ma:fieldId="{50b87f47-b5fd-40b6-a4e3-48aaf4c7e8b4}" ma:sspId="a6bba7c3-5107-49f1-abb3-1b46ebc15f72" ma:termSetId="00571633-8780-43e7-b6b1-637829dbeb78" ma:anchorId="22bfe7ec-e31c-43a5-822a-3141cd045829" ma:open="false" ma:isKeyword="false">
      <xsd:complexType>
        <xsd:sequence>
          <xsd:element ref="pc:Terms" minOccurs="0" maxOccurs="1"/>
        </xsd:sequence>
      </xsd:complexType>
    </xsd:element>
    <xsd:element name="o11674a1c5194f539b8fac7b8bdf8889" ma:index="30" nillable="true" ma:taxonomy="true" ma:internalName="o11674a1c5194f539b8fac7b8bdf8889" ma:taxonomyFieldName="rkCaseRespUnit" ma:displayName="Case Responsible Unit" ma:readOnly="false" ma:default="267;#International afdeling:Technical Quality ＆ Impact|c9b49345-7375-4e11-a10f-4dbbde3a29a3" ma:fieldId="{811674a1-c519-4f53-9b8f-ac7b8bdf8889}" ma:sspId="a6bba7c3-5107-49f1-abb3-1b46ebc15f72" ma:termSetId="8e0c7b93-44db-40e5-8783-45b8f0433ae4" ma:anchorId="00000000-0000-0000-0000-000000000000" ma:open="false" ma:isKeyword="false">
      <xsd:complexType>
        <xsd:sequence>
          <xsd:element ref="pc:Terms" minOccurs="0" maxOccurs="1"/>
        </xsd:sequence>
      </xsd:complexType>
    </xsd:element>
    <xsd:element name="d923a72535ef400db5bb91fb99033a1e" ma:index="34" nillable="true" ma:taxonomy="true" ma:internalName="d923a72535ef400db5bb91fb99033a1e" ma:taxonomyFieldName="rkSubject" ma:displayName="Subject" ma:readOnly="false" ma:default="42;#Project Development|ea95ca56-4593-4ddf-bb44-4d625fd703e5;#174;##Analysis|7e18c5fb-c3db-441a-a13c-b4c3de5cbd2f;#85;##Project|f4133c07-e6aa-4462-92ac-ead541b4bde8;#112;##Other technical support|326b5b11-6654-4a99-bd56-b9afc928570a;#155;##Capacity Building|598d68aa-623d-45ec-bceb-d205edf42155;#93;##Strategy ＆ Prioritisation|7e0e2e56-07ae-4f0b-84da-e6e3da9508c1" ma:fieldId="{d923a725-35ef-400d-b5bb-91fb99033a1e}" ma:taxonomyMulti="true" ma:sspId="a6bba7c3-5107-49f1-abb3-1b46ebc15f72" ma:termSetId="c39bd6dd-8752-448c-817a-60b94217b09a" ma:anchorId="877d3b0b-78a5-436d-b780-b7d2507d4384" ma:open="false" ma:isKeyword="false">
      <xsd:complexType>
        <xsd:sequence>
          <xsd:element ref="pc:Terms" minOccurs="0" maxOccurs="1"/>
        </xsd:sequence>
      </xsd:complexType>
    </xsd:element>
    <xsd:element name="MediaServiceMetadata" ma:index="38" nillable="true" ma:displayName="MediaServiceMetadata" ma:hidden="true" ma:internalName="MediaServiceMetadata" ma:readOnly="true">
      <xsd:simpleType>
        <xsd:restriction base="dms:Note"/>
      </xsd:simpleType>
    </xsd:element>
    <xsd:element name="MediaServiceFastMetadata" ma:index="39" nillable="true" ma:displayName="MediaServiceFastMetadata" ma:hidden="true" ma:internalName="MediaServiceFastMetadata" ma:readOnly="true">
      <xsd:simpleType>
        <xsd:restriction base="dms:Note"/>
      </xsd:simpleType>
    </xsd:element>
    <xsd:element name="MediaServiceAutoKeyPoints" ma:index="40" nillable="true" ma:displayName="MediaServiceAutoKeyPoints" ma:hidden="true" ma:internalName="MediaServiceAutoKeyPoints" ma:readOnly="true">
      <xsd:simpleType>
        <xsd:restriction base="dms:Note"/>
      </xsd:simpleType>
    </xsd:element>
    <xsd:element name="MediaServiceKeyPoints" ma:index="41" nillable="true" ma:displayName="KeyPoints" ma:internalName="MediaServiceKeyPoints" ma:readOnly="true">
      <xsd:simpleType>
        <xsd:restriction base="dms:Note">
          <xsd:maxLength value="255"/>
        </xsd:restriction>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a6bba7c3-5107-49f1-abb3-1b46ebc15f72" ma:termSetId="09814cd3-568e-fe90-9814-8d621ff8fb84" ma:anchorId="fba54fb3-c3e1-fe81-a776-ca4b69148c4d" ma:open="true" ma:isKeyword="false">
      <xsd:complexType>
        <xsd:sequence>
          <xsd:element ref="pc:Terms" minOccurs="0" maxOccurs="1"/>
        </xsd:sequence>
      </xsd:complexType>
    </xsd:element>
    <xsd:element name="MediaServiceGenerationTime" ma:index="44" nillable="true" ma:displayName="MediaServiceGenerationTime" ma:hidden="true" ma:internalName="MediaServiceGenerationTime" ma:readOnly="true">
      <xsd:simpleType>
        <xsd:restriction base="dms:Text"/>
      </xsd:simpleType>
    </xsd:element>
    <xsd:element name="MediaServiceEventHashCode" ma:index="45" nillable="true" ma:displayName="MediaServiceEventHashCode" ma:hidden="true" ma:internalName="MediaServiceEventHashCode" ma:readOnly="true">
      <xsd:simpleType>
        <xsd:restriction base="dms:Text"/>
      </xsd:simpleType>
    </xsd:element>
    <xsd:element name="MediaServiceSearchProperties" ma:index="46" nillable="true" ma:displayName="MediaServiceSearchProperties" ma:hidden="true" ma:internalName="MediaServiceSearchProperties" ma:readOnly="true">
      <xsd:simpleType>
        <xsd:restriction base="dms:Note"/>
      </xsd:simpleType>
    </xsd:element>
    <xsd:element name="zpaGDPR_Sag_Beregnet" ma:index="47" nillable="true" ma:displayName="GDPR_Sag_Beregnet" ma:default="" ma:internalName="zpaGDPR_Sag_Beregnet" ma:readOnly="false">
      <xsd:simpleType>
        <xsd:restriction base="dms:Text"/>
      </xsd:simpleType>
    </xsd:element>
    <xsd:element name="MediaServiceObjectDetectorVersions" ma:index="48"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4bfd2bb-3d4a-4549-9197-f3410a8da64b" elementFormDefault="qualified">
    <xsd:import namespace="http://schemas.microsoft.com/office/2006/documentManagement/types"/>
    <xsd:import namespace="http://schemas.microsoft.com/office/infopath/2007/PartnerControls"/>
    <xsd:element name="wpItemlocation" ma:index="22" nillable="true" ma:displayName="wpItemLocation" ma:default="52f89f3b39354c7c9851847cb57fcabb;4a4729547dea44959d8bce78817e3c8e;8718;" ma:internalName="wpItem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248c0ea-29d7-4d74-b0ca-d2033b5a6160" elementFormDefault="qualified">
    <xsd:import namespace="http://schemas.microsoft.com/office/2006/documentManagement/types"/>
    <xsd:import namespace="http://schemas.microsoft.com/office/infopath/2007/PartnerControls"/>
    <xsd:element name="rkRelatedDoc" ma:index="25" nillable="true" ma:displayName="Related document" ma:hidden="true" ma:list="{e220af6b-6bbf-4e77-9768-978fa9cfcb66}" ma:internalName="rkRelatedDoc" ma:readOnly="false" ma:showField="Title">
      <xsd:simpleType>
        <xsd:restriction base="dms:Lookup"/>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1" ma:displayName="Content Type"/>
        <xsd:element ref="dc:title" minOccurs="0" maxOccurs="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785B88C-0C17-47A5-9540-BDC37FA695E5}">
  <ds:schemaRefs>
    <ds:schemaRef ds:uri="http://schemas.microsoft.com/office/2006/documentManagement/types"/>
    <ds:schemaRef ds:uri="http://purl.org/dc/terms/"/>
    <ds:schemaRef ds:uri="http://schemas.microsoft.com/office/2006/metadata/properties"/>
    <ds:schemaRef ds:uri="http://schemas.microsoft.com/office/infopath/2007/PartnerControls"/>
    <ds:schemaRef ds:uri="http://www.w3.org/XML/1998/namespace"/>
    <ds:schemaRef ds:uri="http://purl.org/dc/elements/1.1/"/>
    <ds:schemaRef ds:uri="http://schemas.openxmlformats.org/package/2006/metadata/core-properties"/>
    <ds:schemaRef ds:uri="e220af6b-6bbf-4e77-9768-978fa9cfcb66"/>
    <ds:schemaRef ds:uri="abbeec68-b05e-4e2e-88e5-2ac3e13fe809"/>
    <ds:schemaRef ds:uri="http://purl.org/dc/dcmitype/"/>
    <ds:schemaRef ds:uri="9a29e298-6711-4c2e-b998-25b6d616e0da"/>
    <ds:schemaRef ds:uri="0248c0ea-29d7-4d74-b0ca-d2033b5a6160"/>
    <ds:schemaRef ds:uri="14bfd2bb-3d4a-4549-9197-f3410a8da64b"/>
    <ds:schemaRef ds:uri="d04ac8df-6fd2-482f-b819-b97b1136af7f"/>
  </ds:schemaRefs>
</ds:datastoreItem>
</file>

<file path=customXml/itemProps2.xml><?xml version="1.0" encoding="utf-8"?>
<ds:datastoreItem xmlns:ds="http://schemas.openxmlformats.org/officeDocument/2006/customXml" ds:itemID="{C11F0CA4-FCD4-415A-8787-3DA23FE05069}">
  <ds:schemaRefs>
    <ds:schemaRef ds:uri="http://schemas.microsoft.com/sharepoint/v3/contenttype/forms"/>
  </ds:schemaRefs>
</ds:datastoreItem>
</file>

<file path=customXml/itemProps3.xml><?xml version="1.0" encoding="utf-8"?>
<ds:datastoreItem xmlns:ds="http://schemas.openxmlformats.org/officeDocument/2006/customXml" ds:itemID="{F1BE97ED-082D-4EA0-9245-90BCCBF4974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04ac8df-6fd2-482f-b819-b97b1136af7f"/>
    <ds:schemaRef ds:uri="9a29e298-6711-4c2e-b998-25b6d616e0da"/>
    <ds:schemaRef ds:uri="abbeec68-b05e-4e2e-88e5-2ac3e13fe809"/>
    <ds:schemaRef ds:uri="e220af6b-6bbf-4e77-9768-978fa9cfcb66"/>
    <ds:schemaRef ds:uri="14bfd2bb-3d4a-4549-9197-f3410a8da64b"/>
    <ds:schemaRef ds:uri="0248c0ea-29d7-4d74-b0ca-d2033b5a616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83</TotalTime>
  <Words>826</Words>
  <Application>Microsoft Office PowerPoint</Application>
  <PresentationFormat>Widescreen</PresentationFormat>
  <Paragraphs>82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Inter</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Pauline Søndergaard Kudsk</dc:creator>
  <cp:lastModifiedBy>Pauline Søndergaard Kudsk</cp:lastModifiedBy>
  <cp:revision>1</cp:revision>
  <dcterms:created xsi:type="dcterms:W3CDTF">2023-04-04T12:10:33Z</dcterms:created>
  <dcterms:modified xsi:type="dcterms:W3CDTF">2024-01-25T14:54:30Z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0x010100BAF7254234723E48BEAA5279D19E83B80071A4DE9977CE5C44A7C2697AAD021DA5</vt:lpwstr>
  </property>
  <property fmtid="{D5CDD505-2E9C-101B-9397-08002B2CF9AE}" pid="3" name="rkDocumentStatus">
    <vt:lpwstr>10;#Final|9ae6fcd9-b451-46c0-9019-188a10b11456</vt:lpwstr>
  </property>
  <property fmtid="{D5CDD505-2E9C-101B-9397-08002B2CF9AE}" pid="4" name="rkSubject">
    <vt:lpwstr>42;#Project Development|ea95ca56-4593-4ddf-bb44-4d625fd703e5;#174;##Analysis|7e18c5fb-c3db-441a-a13c-b4c3de5cbd2f;#85;##Project|f4133c07-e6aa-4462-92ac-ead541b4bde8;#112;##Other technical support|326b5b11-6654-4a99-bd56-b9afc928570a;#155;##Capacity Building|598d68aa-623d-45ec-bceb-d205edf42155;#93;##Strategy ＆ Prioritisation|7e0e2e56-07ae-4f0b-84da-e6e3da9508c1</vt:lpwstr>
  </property>
  <property fmtid="{D5CDD505-2E9C-101B-9397-08002B2CF9AE}" pid="5" name="rkDocDirection">
    <vt:lpwstr>9;#Internal|bf6bc60c-60b7-4f48-b412-c18e1ee58d20</vt:lpwstr>
  </property>
  <property fmtid="{D5CDD505-2E9C-101B-9397-08002B2CF9AE}" pid="6" name="rkProcess">
    <vt:lpwstr>94;#Global|95facd43-4c32-4e9a-9df5-67821726541f</vt:lpwstr>
  </property>
  <property fmtid="{D5CDD505-2E9C-101B-9397-08002B2CF9AE}" pid="7" name="rkCaseRespUnit">
    <vt:lpwstr>267;#International afdeling:Technical Quality ＆ Impact|c9b49345-7375-4e11-a10f-4dbbde3a29a3</vt:lpwstr>
  </property>
  <property fmtid="{D5CDD505-2E9C-101B-9397-08002B2CF9AE}" pid="8" name="rkOpenConfidential">
    <vt:lpwstr>8;#Open|5b634c15-81a0-4474-a1b9-c7fcf95d35c4</vt:lpwstr>
  </property>
  <property fmtid="{D5CDD505-2E9C-101B-9397-08002B2CF9AE}" pid="9" name="MediaServiceImageTags">
    <vt:lpwstr/>
  </property>
</Properties>
</file>