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9" r:id="rId5"/>
    <p:sldId id="270" r:id="rId6"/>
    <p:sldId id="271"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92" d="100"/>
          <a:sy n="92" d="100"/>
        </p:scale>
        <p:origin x="8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Kisakeni Sørensen" userId="7fe41eb5-7f12-4d30-9dd4-a2c0ddf6b2ed" providerId="ADAL" clId="{E79B0F0D-0409-40E1-9E16-B4397AF7DDFF}"/>
    <pc:docChg chg="modSld">
      <pc:chgData name="Karen Kisakeni Sørensen" userId="7fe41eb5-7f12-4d30-9dd4-a2c0ddf6b2ed" providerId="ADAL" clId="{E79B0F0D-0409-40E1-9E16-B4397AF7DDFF}" dt="2023-10-02T19:06:31.384" v="77" actId="255"/>
      <pc:docMkLst>
        <pc:docMk/>
      </pc:docMkLst>
      <pc:sldChg chg="modSp mod">
        <pc:chgData name="Karen Kisakeni Sørensen" userId="7fe41eb5-7f12-4d30-9dd4-a2c0ddf6b2ed" providerId="ADAL" clId="{E79B0F0D-0409-40E1-9E16-B4397AF7DDFF}" dt="2023-10-02T19:06:31.384" v="77" actId="255"/>
        <pc:sldMkLst>
          <pc:docMk/>
          <pc:sldMk cId="852559857" sldId="269"/>
        </pc:sldMkLst>
        <pc:spChg chg="mod">
          <ac:chgData name="Karen Kisakeni Sørensen" userId="7fe41eb5-7f12-4d30-9dd4-a2c0ddf6b2ed" providerId="ADAL" clId="{E79B0F0D-0409-40E1-9E16-B4397AF7DDFF}" dt="2023-10-02T19:06:31.384" v="77" actId="255"/>
          <ac:spMkLst>
            <pc:docMk/>
            <pc:sldMk cId="852559857" sldId="269"/>
            <ac:spMk id="6" creationId="{15074A35-DD09-3C69-0601-17C362715399}"/>
          </ac:spMkLst>
        </pc:spChg>
        <pc:spChg chg="mod">
          <ac:chgData name="Karen Kisakeni Sørensen" userId="7fe41eb5-7f12-4d30-9dd4-a2c0ddf6b2ed" providerId="ADAL" clId="{E79B0F0D-0409-40E1-9E16-B4397AF7DDFF}" dt="2023-10-02T19:05:32.575" v="72" actId="255"/>
          <ac:spMkLst>
            <pc:docMk/>
            <pc:sldMk cId="852559857" sldId="269"/>
            <ac:spMk id="12" creationId="{8F539ED5-5BAC-BBA8-624D-2D8CC5B53B7A}"/>
          </ac:spMkLst>
        </pc:spChg>
        <pc:spChg chg="mod">
          <ac:chgData name="Karen Kisakeni Sørensen" userId="7fe41eb5-7f12-4d30-9dd4-a2c0ddf6b2ed" providerId="ADAL" clId="{E79B0F0D-0409-40E1-9E16-B4397AF7DDFF}" dt="2023-10-02T19:05:43.551" v="74" actId="255"/>
          <ac:spMkLst>
            <pc:docMk/>
            <pc:sldMk cId="852559857" sldId="269"/>
            <ac:spMk id="13" creationId="{05C63FB4-BD48-564B-681E-269A1CEB9B69}"/>
          </ac:spMkLst>
        </pc:spChg>
        <pc:spChg chg="mod">
          <ac:chgData name="Karen Kisakeni Sørensen" userId="7fe41eb5-7f12-4d30-9dd4-a2c0ddf6b2ed" providerId="ADAL" clId="{E79B0F0D-0409-40E1-9E16-B4397AF7DDFF}" dt="2023-10-02T19:05:49.959" v="75" actId="255"/>
          <ac:spMkLst>
            <pc:docMk/>
            <pc:sldMk cId="852559857" sldId="269"/>
            <ac:spMk id="14" creationId="{F7221E7B-C8B0-BE73-2AE5-4695A65D652E}"/>
          </ac:spMkLst>
        </pc:spChg>
        <pc:spChg chg="mod">
          <ac:chgData name="Karen Kisakeni Sørensen" userId="7fe41eb5-7f12-4d30-9dd4-a2c0ddf6b2ed" providerId="ADAL" clId="{E79B0F0D-0409-40E1-9E16-B4397AF7DDFF}" dt="2023-10-02T19:06:14.080" v="76" actId="255"/>
          <ac:spMkLst>
            <pc:docMk/>
            <pc:sldMk cId="852559857" sldId="269"/>
            <ac:spMk id="15" creationId="{53BCAEC7-8EA2-0FA3-DC22-A200858BDC6F}"/>
          </ac:spMkLst>
        </pc:spChg>
        <pc:spChg chg="mod">
          <ac:chgData name="Karen Kisakeni Sørensen" userId="7fe41eb5-7f12-4d30-9dd4-a2c0ddf6b2ed" providerId="ADAL" clId="{E79B0F0D-0409-40E1-9E16-B4397AF7DDFF}" dt="2023-10-02T19:05:37.847" v="73" actId="255"/>
          <ac:spMkLst>
            <pc:docMk/>
            <pc:sldMk cId="852559857" sldId="269"/>
            <ac:spMk id="16" creationId="{1E5CDF23-2EFD-AE93-05F1-1A758084BE6D}"/>
          </ac:spMkLst>
        </pc:spChg>
      </pc:sldChg>
      <pc:sldChg chg="modSp mod">
        <pc:chgData name="Karen Kisakeni Sørensen" userId="7fe41eb5-7f12-4d30-9dd4-a2c0ddf6b2ed" providerId="ADAL" clId="{E79B0F0D-0409-40E1-9E16-B4397AF7DDFF}" dt="2023-10-02T19:05:18.453" v="71" actId="255"/>
        <pc:sldMkLst>
          <pc:docMk/>
          <pc:sldMk cId="493409041" sldId="270"/>
        </pc:sldMkLst>
        <pc:spChg chg="mod">
          <ac:chgData name="Karen Kisakeni Sørensen" userId="7fe41eb5-7f12-4d30-9dd4-a2c0ddf6b2ed" providerId="ADAL" clId="{E79B0F0D-0409-40E1-9E16-B4397AF7DDFF}" dt="2023-10-02T19:05:07.387" v="69" actId="255"/>
          <ac:spMkLst>
            <pc:docMk/>
            <pc:sldMk cId="493409041" sldId="270"/>
            <ac:spMk id="3" creationId="{3455DDE2-5F84-871C-785D-3B662CD07F78}"/>
          </ac:spMkLst>
        </pc:spChg>
        <pc:spChg chg="mod">
          <ac:chgData name="Karen Kisakeni Sørensen" userId="7fe41eb5-7f12-4d30-9dd4-a2c0ddf6b2ed" providerId="ADAL" clId="{E79B0F0D-0409-40E1-9E16-B4397AF7DDFF}" dt="2023-10-02T19:02:58.433" v="26" actId="255"/>
          <ac:spMkLst>
            <pc:docMk/>
            <pc:sldMk cId="493409041" sldId="270"/>
            <ac:spMk id="6" creationId="{15074A35-DD09-3C69-0601-17C362715399}"/>
          </ac:spMkLst>
        </pc:spChg>
        <pc:spChg chg="mod">
          <ac:chgData name="Karen Kisakeni Sørensen" userId="7fe41eb5-7f12-4d30-9dd4-a2c0ddf6b2ed" providerId="ADAL" clId="{E79B0F0D-0409-40E1-9E16-B4397AF7DDFF}" dt="2023-10-02T19:05:18.453" v="71" actId="255"/>
          <ac:spMkLst>
            <pc:docMk/>
            <pc:sldMk cId="493409041" sldId="270"/>
            <ac:spMk id="12" creationId="{8F539ED5-5BAC-BBA8-624D-2D8CC5B53B7A}"/>
          </ac:spMkLst>
        </pc:spChg>
        <pc:spChg chg="mod">
          <ac:chgData name="Karen Kisakeni Sørensen" userId="7fe41eb5-7f12-4d30-9dd4-a2c0ddf6b2ed" providerId="ADAL" clId="{E79B0F0D-0409-40E1-9E16-B4397AF7DDFF}" dt="2023-10-02T19:05:02.806" v="68" actId="255"/>
          <ac:spMkLst>
            <pc:docMk/>
            <pc:sldMk cId="493409041" sldId="270"/>
            <ac:spMk id="19" creationId="{3609BC8A-C579-E48C-F8F3-A3AA586B72FE}"/>
          </ac:spMkLst>
        </pc:spChg>
        <pc:spChg chg="mod">
          <ac:chgData name="Karen Kisakeni Sørensen" userId="7fe41eb5-7f12-4d30-9dd4-a2c0ddf6b2ed" providerId="ADAL" clId="{E79B0F0D-0409-40E1-9E16-B4397AF7DDFF}" dt="2023-10-02T19:04:49.801" v="66" actId="255"/>
          <ac:spMkLst>
            <pc:docMk/>
            <pc:sldMk cId="493409041" sldId="270"/>
            <ac:spMk id="20" creationId="{46EAA560-E35E-DDF3-5588-AA0D9CE1C4F9}"/>
          </ac:spMkLst>
        </pc:spChg>
        <pc:spChg chg="mod">
          <ac:chgData name="Karen Kisakeni Sørensen" userId="7fe41eb5-7f12-4d30-9dd4-a2c0ddf6b2ed" providerId="ADAL" clId="{E79B0F0D-0409-40E1-9E16-B4397AF7DDFF}" dt="2023-10-02T19:04:55.735" v="67" actId="255"/>
          <ac:spMkLst>
            <pc:docMk/>
            <pc:sldMk cId="493409041" sldId="270"/>
            <ac:spMk id="21" creationId="{4BDAFA6F-1DE6-0824-4B4F-9E1B2E2EF4DA}"/>
          </ac:spMkLst>
        </pc:spChg>
        <pc:spChg chg="mod">
          <ac:chgData name="Karen Kisakeni Sørensen" userId="7fe41eb5-7f12-4d30-9dd4-a2c0ddf6b2ed" providerId="ADAL" clId="{E79B0F0D-0409-40E1-9E16-B4397AF7DDFF}" dt="2023-10-02T19:04:43.201" v="65" actId="255"/>
          <ac:spMkLst>
            <pc:docMk/>
            <pc:sldMk cId="493409041" sldId="270"/>
            <ac:spMk id="23" creationId="{EC2BB058-8DF7-2F69-6348-35AE1ACFAF79}"/>
          </ac:spMkLst>
        </pc:spChg>
      </pc:sldChg>
      <pc:sldChg chg="modSp mod">
        <pc:chgData name="Karen Kisakeni Sørensen" userId="7fe41eb5-7f12-4d30-9dd4-a2c0ddf6b2ed" providerId="ADAL" clId="{E79B0F0D-0409-40E1-9E16-B4397AF7DDFF}" dt="2023-10-02T19:02:32.889" v="24" actId="255"/>
        <pc:sldMkLst>
          <pc:docMk/>
          <pc:sldMk cId="1789076850" sldId="271"/>
        </pc:sldMkLst>
        <pc:spChg chg="mod">
          <ac:chgData name="Karen Kisakeni Sørensen" userId="7fe41eb5-7f12-4d30-9dd4-a2c0ddf6b2ed" providerId="ADAL" clId="{E79B0F0D-0409-40E1-9E16-B4397AF7DDFF}" dt="2023-10-02T19:00:53.838" v="7" actId="255"/>
          <ac:spMkLst>
            <pc:docMk/>
            <pc:sldMk cId="1789076850" sldId="271"/>
            <ac:spMk id="6" creationId="{15074A35-DD09-3C69-0601-17C362715399}"/>
          </ac:spMkLst>
        </pc:spChg>
        <pc:spChg chg="mod">
          <ac:chgData name="Karen Kisakeni Sørensen" userId="7fe41eb5-7f12-4d30-9dd4-a2c0ddf6b2ed" providerId="ADAL" clId="{E79B0F0D-0409-40E1-9E16-B4397AF7DDFF}" dt="2023-10-02T18:59:43.632" v="0" actId="255"/>
          <ac:spMkLst>
            <pc:docMk/>
            <pc:sldMk cId="1789076850" sldId="271"/>
            <ac:spMk id="13" creationId="{7C1393E8-0273-F5BD-5399-C3A5D5AAAF37}"/>
          </ac:spMkLst>
        </pc:spChg>
        <pc:spChg chg="mod">
          <ac:chgData name="Karen Kisakeni Sørensen" userId="7fe41eb5-7f12-4d30-9dd4-a2c0ddf6b2ed" providerId="ADAL" clId="{E79B0F0D-0409-40E1-9E16-B4397AF7DDFF}" dt="2023-10-02T19:01:01.004" v="8" actId="255"/>
          <ac:spMkLst>
            <pc:docMk/>
            <pc:sldMk cId="1789076850" sldId="271"/>
            <ac:spMk id="24" creationId="{73894471-E65B-DDF8-2522-5AB2D50D568C}"/>
          </ac:spMkLst>
        </pc:spChg>
        <pc:spChg chg="mod">
          <ac:chgData name="Karen Kisakeni Sørensen" userId="7fe41eb5-7f12-4d30-9dd4-a2c0ddf6b2ed" providerId="ADAL" clId="{E79B0F0D-0409-40E1-9E16-B4397AF7DDFF}" dt="2023-10-02T19:01:11.896" v="18" actId="20577"/>
          <ac:spMkLst>
            <pc:docMk/>
            <pc:sldMk cId="1789076850" sldId="271"/>
            <ac:spMk id="26" creationId="{F409EA78-B5C8-F7D7-EA74-700EBCA745E8}"/>
          </ac:spMkLst>
        </pc:spChg>
        <pc:spChg chg="mod">
          <ac:chgData name="Karen Kisakeni Sørensen" userId="7fe41eb5-7f12-4d30-9dd4-a2c0ddf6b2ed" providerId="ADAL" clId="{E79B0F0D-0409-40E1-9E16-B4397AF7DDFF}" dt="2023-10-02T19:02:07.344" v="22"/>
          <ac:spMkLst>
            <pc:docMk/>
            <pc:sldMk cId="1789076850" sldId="271"/>
            <ac:spMk id="28" creationId="{D2671D55-2990-AF24-D94D-7531FADD6389}"/>
          </ac:spMkLst>
        </pc:spChg>
        <pc:spChg chg="mod">
          <ac:chgData name="Karen Kisakeni Sørensen" userId="7fe41eb5-7f12-4d30-9dd4-a2c0ddf6b2ed" providerId="ADAL" clId="{E79B0F0D-0409-40E1-9E16-B4397AF7DDFF}" dt="2023-10-02T19:02:32.889" v="24" actId="255"/>
          <ac:spMkLst>
            <pc:docMk/>
            <pc:sldMk cId="1789076850" sldId="271"/>
            <ac:spMk id="30" creationId="{FBB27665-08E2-1D20-E7D9-4747C59F8643}"/>
          </ac:spMkLst>
        </pc:spChg>
        <pc:spChg chg="mod">
          <ac:chgData name="Karen Kisakeni Sørensen" userId="7fe41eb5-7f12-4d30-9dd4-a2c0ddf6b2ed" providerId="ADAL" clId="{E79B0F0D-0409-40E1-9E16-B4397AF7DDFF}" dt="2023-10-02T19:00:40.536" v="6" actId="255"/>
          <ac:spMkLst>
            <pc:docMk/>
            <pc:sldMk cId="1789076850" sldId="271"/>
            <ac:spMk id="34" creationId="{8AD9DFD0-2835-5654-6B60-95C8EFB74E7F}"/>
          </ac:spMkLst>
        </pc:spChg>
        <pc:spChg chg="mod">
          <ac:chgData name="Karen Kisakeni Sørensen" userId="7fe41eb5-7f12-4d30-9dd4-a2c0ddf6b2ed" providerId="ADAL" clId="{E79B0F0D-0409-40E1-9E16-B4397AF7DDFF}" dt="2023-10-02T19:00:29.189" v="5" actId="255"/>
          <ac:spMkLst>
            <pc:docMk/>
            <pc:sldMk cId="1789076850" sldId="271"/>
            <ac:spMk id="36" creationId="{9F9A1298-6F4D-9103-AF5D-7C5554326AAC}"/>
          </ac:spMkLst>
        </pc:spChg>
        <pc:spChg chg="mod">
          <ac:chgData name="Karen Kisakeni Sørensen" userId="7fe41eb5-7f12-4d30-9dd4-a2c0ddf6b2ed" providerId="ADAL" clId="{E79B0F0D-0409-40E1-9E16-B4397AF7DDFF}" dt="2023-10-02T18:59:52.688" v="1" actId="255"/>
          <ac:spMkLst>
            <pc:docMk/>
            <pc:sldMk cId="1789076850" sldId="271"/>
            <ac:spMk id="40" creationId="{0CAA856F-4B05-9443-35D4-47C283715E84}"/>
          </ac:spMkLst>
        </pc:spChg>
        <pc:spChg chg="mod">
          <ac:chgData name="Karen Kisakeni Sørensen" userId="7fe41eb5-7f12-4d30-9dd4-a2c0ddf6b2ed" providerId="ADAL" clId="{E79B0F0D-0409-40E1-9E16-B4397AF7DDFF}" dt="2023-10-02T19:00:11.895" v="3" actId="255"/>
          <ac:spMkLst>
            <pc:docMk/>
            <pc:sldMk cId="1789076850" sldId="271"/>
            <ac:spMk id="42" creationId="{F1F2D2E2-C4E6-644B-6EB5-B388AA05C178}"/>
          </ac:spMkLst>
        </pc:spChg>
        <pc:spChg chg="mod">
          <ac:chgData name="Karen Kisakeni Sørensen" userId="7fe41eb5-7f12-4d30-9dd4-a2c0ddf6b2ed" providerId="ADAL" clId="{E79B0F0D-0409-40E1-9E16-B4397AF7DDFF}" dt="2023-10-02T19:00:04.293" v="2" actId="255"/>
          <ac:spMkLst>
            <pc:docMk/>
            <pc:sldMk cId="1789076850" sldId="271"/>
            <ac:spMk id="44" creationId="{24AFC5B4-7001-4E8B-F686-1E485FA93CF2}"/>
          </ac:spMkLst>
        </pc:spChg>
        <pc:spChg chg="mod">
          <ac:chgData name="Karen Kisakeni Sørensen" userId="7fe41eb5-7f12-4d30-9dd4-a2c0ddf6b2ed" providerId="ADAL" clId="{E79B0F0D-0409-40E1-9E16-B4397AF7DDFF}" dt="2023-10-02T19:00:19.219" v="4" actId="255"/>
          <ac:spMkLst>
            <pc:docMk/>
            <pc:sldMk cId="1789076850" sldId="271"/>
            <ac:spMk id="46" creationId="{031FE97B-2F73-35F0-F359-8F2127BBE27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91BA7-39AA-4153-45EE-BD5F1F5FA6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66094F77-CA06-61C1-EE07-DB66449E51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940EF957-DCBF-70AB-7A6D-95525A5E9B2D}"/>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9DD010CD-BF1D-6EC8-E262-F5B94728015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AFCCB086-DFD9-7F3D-B7A8-3315C4B9CAFD}"/>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289995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77CAB-34C4-5AD8-5E95-5D7EA844832B}"/>
              </a:ext>
            </a:extLst>
          </p:cNvPr>
          <p:cNvSpPr>
            <a:spLocks noGrp="1"/>
          </p:cNvSpPr>
          <p:nvPr>
            <p:ph type="title"/>
          </p:nvPr>
        </p:nvSpPr>
        <p:spPr/>
        <p:txBody>
          <a:bodyPr/>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4B9C70AD-1E35-466C-8B6E-4F35CA14F8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FFC97997-9C38-5E8B-F740-29EA7F9BE4C0}"/>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FEFE4FF4-B52D-423A-6A8E-BD2059F2994F}"/>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4F0DC2ED-9BEA-1C79-155D-6750A363C3D9}"/>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20888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D3BD65-B80A-E1E7-9F40-1ED4476BFB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C3C63266-7F4E-951F-E62C-094EE999F8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ADFE3709-E005-C287-A4D4-362B17C63E92}"/>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B084277A-3DD6-8E92-E205-FAEE648F2ABF}"/>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7BD9C723-4A12-D2B3-47DA-DF0949118225}"/>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153314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1E58A-9EC1-3CC2-2388-DAED1930BF36}"/>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241D15CF-05C8-71B6-BB9B-3EEC33D25A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B0FB8AA4-A5B7-A178-7A75-4A31A6C005E0}"/>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B01084BF-760A-7DDE-85B5-FD7E6C803B9F}"/>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52662D81-8D49-E4E7-DADA-CFD526D514C8}"/>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45850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037C-F51C-F1D8-02C9-10920D7A5D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E62E2D51-268F-0903-43C7-7A6911C878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7F95A8-7ABD-3ABE-E5F0-F83800420FA2}"/>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70DA182B-3B75-915A-402C-38BD84660FD5}"/>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214D241-63BD-51C1-1D96-C1B7C5170EB8}"/>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226912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F20B-3BC3-39C2-2982-F3D73DD28C5C}"/>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897B9D15-3A93-73FF-3D1E-8830AA5C10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95762D42-97B1-726F-7B85-EADAC01CA2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DA73FCBD-5A8F-C888-601E-3967361369AD}"/>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6" name="Footer Placeholder 5">
            <a:extLst>
              <a:ext uri="{FF2B5EF4-FFF2-40B4-BE49-F238E27FC236}">
                <a16:creationId xmlns:a16="http://schemas.microsoft.com/office/drawing/2014/main" id="{883AB0DB-3083-A139-DFD2-E5A135C2C2FB}"/>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E15B66E3-17AD-917A-0B81-DFC23821486B}"/>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40093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987-5EEA-B5B9-E59D-A0C1670F0DC0}"/>
              </a:ext>
            </a:extLst>
          </p:cNvPr>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a:extLst>
              <a:ext uri="{FF2B5EF4-FFF2-40B4-BE49-F238E27FC236}">
                <a16:creationId xmlns:a16="http://schemas.microsoft.com/office/drawing/2014/main" id="{FA470F43-363C-C844-797A-6C5C3C9C1F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D4BD4F-2442-FE5C-68CF-26117D461F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a:extLst>
              <a:ext uri="{FF2B5EF4-FFF2-40B4-BE49-F238E27FC236}">
                <a16:creationId xmlns:a16="http://schemas.microsoft.com/office/drawing/2014/main" id="{F557EDD7-E85F-A5FC-1F9F-D4075B3824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0CB890-5D1C-7599-9400-23FB25DB25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a:extLst>
              <a:ext uri="{FF2B5EF4-FFF2-40B4-BE49-F238E27FC236}">
                <a16:creationId xmlns:a16="http://schemas.microsoft.com/office/drawing/2014/main" id="{6F6171EA-541C-8681-2FD9-DC4BA5947950}"/>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8" name="Footer Placeholder 7">
            <a:extLst>
              <a:ext uri="{FF2B5EF4-FFF2-40B4-BE49-F238E27FC236}">
                <a16:creationId xmlns:a16="http://schemas.microsoft.com/office/drawing/2014/main" id="{6A5ACCA3-6B83-858F-8348-6E00FC63BBF3}"/>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8AA18093-C4CB-C1B6-CB1B-CB6CF195C3FF}"/>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114094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15EF8-3DC3-80E7-BDD3-8FA4C159E1FB}"/>
              </a:ext>
            </a:extLst>
          </p:cNvPr>
          <p:cNvSpPr>
            <a:spLocks noGrp="1"/>
          </p:cNvSpPr>
          <p:nvPr>
            <p:ph type="title"/>
          </p:nvPr>
        </p:nvSpPr>
        <p:spPr/>
        <p:txBody>
          <a:bodyPr/>
          <a:lstStyle/>
          <a:p>
            <a:r>
              <a:rPr lang="en-US"/>
              <a:t>Click to edit Master title style</a:t>
            </a:r>
            <a:endParaRPr lang="da-DK"/>
          </a:p>
        </p:txBody>
      </p:sp>
      <p:sp>
        <p:nvSpPr>
          <p:cNvPr id="3" name="Date Placeholder 2">
            <a:extLst>
              <a:ext uri="{FF2B5EF4-FFF2-40B4-BE49-F238E27FC236}">
                <a16:creationId xmlns:a16="http://schemas.microsoft.com/office/drawing/2014/main" id="{C92720A3-6A7A-72DC-682E-A6035BD63355}"/>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4" name="Footer Placeholder 3">
            <a:extLst>
              <a:ext uri="{FF2B5EF4-FFF2-40B4-BE49-F238E27FC236}">
                <a16:creationId xmlns:a16="http://schemas.microsoft.com/office/drawing/2014/main" id="{C8E4ACC9-AB35-8B44-17CF-BBB9428BB483}"/>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EFC1D12E-155F-35BC-9D0E-0E1125844EA5}"/>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187926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160CD7-15D3-BCA7-E036-B229095127C3}"/>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3" name="Footer Placeholder 2">
            <a:extLst>
              <a:ext uri="{FF2B5EF4-FFF2-40B4-BE49-F238E27FC236}">
                <a16:creationId xmlns:a16="http://schemas.microsoft.com/office/drawing/2014/main" id="{9E3F86E7-FF99-6DF6-454D-3D3A005BED55}"/>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44CC4D2F-C613-C581-7FE9-46BD2F527D72}"/>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189934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44075-6728-F592-1982-BAA93C0801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a:extLst>
              <a:ext uri="{FF2B5EF4-FFF2-40B4-BE49-F238E27FC236}">
                <a16:creationId xmlns:a16="http://schemas.microsoft.com/office/drawing/2014/main" id="{2FFDFD06-3BAE-2AFC-8CD0-7EEACD0846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a:extLst>
              <a:ext uri="{FF2B5EF4-FFF2-40B4-BE49-F238E27FC236}">
                <a16:creationId xmlns:a16="http://schemas.microsoft.com/office/drawing/2014/main" id="{0D57F58D-118B-32B9-0C79-7AC53591D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155262-14BD-E8C8-CC40-67FE94ABA519}"/>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6" name="Footer Placeholder 5">
            <a:extLst>
              <a:ext uri="{FF2B5EF4-FFF2-40B4-BE49-F238E27FC236}">
                <a16:creationId xmlns:a16="http://schemas.microsoft.com/office/drawing/2014/main" id="{D5C20AF9-F6E8-D4DD-AE16-0452B6C50BD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B3DCB45-AF54-1907-DFB8-A4BDA0C05C7A}"/>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18169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045D2-8B35-958C-A0BB-7983F8F69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a:extLst>
              <a:ext uri="{FF2B5EF4-FFF2-40B4-BE49-F238E27FC236}">
                <a16:creationId xmlns:a16="http://schemas.microsoft.com/office/drawing/2014/main" id="{C291BF81-285A-D214-7DE7-3E8006B0BE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ED78CD14-1A3F-5787-B240-471D67CC6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DF184-C38C-3090-6850-3D013F15E4CA}"/>
              </a:ext>
            </a:extLst>
          </p:cNvPr>
          <p:cNvSpPr>
            <a:spLocks noGrp="1"/>
          </p:cNvSpPr>
          <p:nvPr>
            <p:ph type="dt" sz="half" idx="10"/>
          </p:nvPr>
        </p:nvSpPr>
        <p:spPr/>
        <p:txBody>
          <a:bodyPr/>
          <a:lstStyle/>
          <a:p>
            <a:fld id="{04EE8ED1-7BF9-4279-9791-6BDB13532D82}" type="datetimeFigureOut">
              <a:rPr lang="da-DK" smtClean="0"/>
              <a:t>02-10-2023</a:t>
            </a:fld>
            <a:endParaRPr lang="da-DK"/>
          </a:p>
        </p:txBody>
      </p:sp>
      <p:sp>
        <p:nvSpPr>
          <p:cNvPr id="6" name="Footer Placeholder 5">
            <a:extLst>
              <a:ext uri="{FF2B5EF4-FFF2-40B4-BE49-F238E27FC236}">
                <a16:creationId xmlns:a16="http://schemas.microsoft.com/office/drawing/2014/main" id="{4875C010-4192-B7BC-AC2A-E1A61C3EA148}"/>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D190F07-5E33-2672-FF09-D13FB3E25BC8}"/>
              </a:ext>
            </a:extLst>
          </p:cNvPr>
          <p:cNvSpPr>
            <a:spLocks noGrp="1"/>
          </p:cNvSpPr>
          <p:nvPr>
            <p:ph type="sldNum" sz="quarter" idx="12"/>
          </p:nvPr>
        </p:nvSpPr>
        <p:spPr/>
        <p:txBody>
          <a:bodyPr/>
          <a:lstStyle/>
          <a:p>
            <a:fld id="{CE6ECD4E-D07A-4720-8B3F-6DB3421D1D1C}" type="slidenum">
              <a:rPr lang="da-DK" smtClean="0"/>
              <a:t>‹#›</a:t>
            </a:fld>
            <a:endParaRPr lang="da-DK"/>
          </a:p>
        </p:txBody>
      </p:sp>
    </p:spTree>
    <p:extLst>
      <p:ext uri="{BB962C8B-B14F-4D97-AF65-F5344CB8AC3E}">
        <p14:creationId xmlns:p14="http://schemas.microsoft.com/office/powerpoint/2010/main" val="2207112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03CC26-DA15-32AF-80A8-CDE670C546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a:extLst>
              <a:ext uri="{FF2B5EF4-FFF2-40B4-BE49-F238E27FC236}">
                <a16:creationId xmlns:a16="http://schemas.microsoft.com/office/drawing/2014/main" id="{5F9CF2CF-E67E-44B5-7BA5-60EFECF38E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10B2888C-B57E-E846-7685-CE0B11E111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E8ED1-7BF9-4279-9791-6BDB13532D82}" type="datetimeFigureOut">
              <a:rPr lang="da-DK" smtClean="0"/>
              <a:t>02-10-2023</a:t>
            </a:fld>
            <a:endParaRPr lang="da-DK"/>
          </a:p>
        </p:txBody>
      </p:sp>
      <p:sp>
        <p:nvSpPr>
          <p:cNvPr id="5" name="Footer Placeholder 4">
            <a:extLst>
              <a:ext uri="{FF2B5EF4-FFF2-40B4-BE49-F238E27FC236}">
                <a16:creationId xmlns:a16="http://schemas.microsoft.com/office/drawing/2014/main" id="{DCE445B8-FF65-708C-8C86-96215EEDB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0E1BE59-C5D7-D7A4-DB35-0EF24918B4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ECD4E-D07A-4720-8B3F-6DB3421D1D1C}" type="slidenum">
              <a:rPr lang="da-DK" smtClean="0"/>
              <a:t>‹#›</a:t>
            </a:fld>
            <a:endParaRPr lang="da-DK"/>
          </a:p>
        </p:txBody>
      </p:sp>
    </p:spTree>
    <p:extLst>
      <p:ext uri="{BB962C8B-B14F-4D97-AF65-F5344CB8AC3E}">
        <p14:creationId xmlns:p14="http://schemas.microsoft.com/office/powerpoint/2010/main" val="2816251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3841086-CB2A-5ACD-54F5-88A5859C4033}"/>
              </a:ext>
            </a:extLst>
          </p:cNvPr>
          <p:cNvSpPr txBox="1"/>
          <p:nvPr/>
        </p:nvSpPr>
        <p:spPr>
          <a:xfrm>
            <a:off x="87464" y="42300"/>
            <a:ext cx="11974664" cy="369332"/>
          </a:xfrm>
          <a:prstGeom prst="rect">
            <a:avLst/>
          </a:prstGeom>
          <a:noFill/>
        </p:spPr>
        <p:txBody>
          <a:bodyPr wrap="square" rtlCol="0">
            <a:spAutoFit/>
          </a:bodyPr>
          <a:lstStyle/>
          <a:p>
            <a:r>
              <a:rPr lang="en-US" dirty="0">
                <a:solidFill>
                  <a:srgbClr val="8859FF"/>
                </a:solidFill>
                <a:latin typeface="Inter"/>
              </a:rPr>
              <a:t>Define a Value Proposition: </a:t>
            </a:r>
            <a:r>
              <a:rPr lang="en-US" dirty="0">
                <a:latin typeface="Inter"/>
              </a:rPr>
              <a:t>Partner Value Canvas</a:t>
            </a:r>
          </a:p>
        </p:txBody>
      </p:sp>
      <p:sp>
        <p:nvSpPr>
          <p:cNvPr id="6" name="TextBox 5">
            <a:extLst>
              <a:ext uri="{FF2B5EF4-FFF2-40B4-BE49-F238E27FC236}">
                <a16:creationId xmlns:a16="http://schemas.microsoft.com/office/drawing/2014/main" id="{15074A35-DD09-3C69-0601-17C362715399}"/>
              </a:ext>
            </a:extLst>
          </p:cNvPr>
          <p:cNvSpPr txBox="1"/>
          <p:nvPr/>
        </p:nvSpPr>
        <p:spPr>
          <a:xfrm>
            <a:off x="87464" y="380855"/>
            <a:ext cx="11887200" cy="369332"/>
          </a:xfrm>
          <a:prstGeom prst="rect">
            <a:avLst/>
          </a:prstGeom>
          <a:noFill/>
        </p:spPr>
        <p:txBody>
          <a:bodyPr wrap="square" rtlCol="0">
            <a:spAutoFit/>
          </a:bodyPr>
          <a:lstStyle/>
          <a:p>
            <a:r>
              <a:rPr lang="en-US" sz="900" dirty="0">
                <a:latin typeface="Inter"/>
              </a:rPr>
              <a:t>Use the space below to document key information about your proposed partnership, including your proposed innovation goals, the role you would like to play in the partnership, as well as your strengths and gaps. Spend some time thinking about your “hidden asset,” the unique attributes or resources you would not necessarily think of that a partner may find valuable</a:t>
            </a:r>
            <a:endParaRPr lang="da-DK" sz="900" dirty="0">
              <a:latin typeface="Inter"/>
            </a:endParaRPr>
          </a:p>
        </p:txBody>
      </p:sp>
      <p:sp>
        <p:nvSpPr>
          <p:cNvPr id="7" name="Rectangle 6">
            <a:extLst>
              <a:ext uri="{FF2B5EF4-FFF2-40B4-BE49-F238E27FC236}">
                <a16:creationId xmlns:a16="http://schemas.microsoft.com/office/drawing/2014/main" id="{8B627EF8-402A-47AD-1691-8C7473C69E5E}"/>
              </a:ext>
            </a:extLst>
          </p:cNvPr>
          <p:cNvSpPr/>
          <p:nvPr/>
        </p:nvSpPr>
        <p:spPr>
          <a:xfrm>
            <a:off x="174929" y="811742"/>
            <a:ext cx="11799735" cy="1210890"/>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Rectangle 7">
            <a:extLst>
              <a:ext uri="{FF2B5EF4-FFF2-40B4-BE49-F238E27FC236}">
                <a16:creationId xmlns:a16="http://schemas.microsoft.com/office/drawing/2014/main" id="{BBD29561-76B2-456C-540D-0976636BCF04}"/>
              </a:ext>
            </a:extLst>
          </p:cNvPr>
          <p:cNvSpPr/>
          <p:nvPr/>
        </p:nvSpPr>
        <p:spPr>
          <a:xfrm>
            <a:off x="174925" y="2141855"/>
            <a:ext cx="11799735" cy="410447"/>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Rectangle 8">
            <a:extLst>
              <a:ext uri="{FF2B5EF4-FFF2-40B4-BE49-F238E27FC236}">
                <a16:creationId xmlns:a16="http://schemas.microsoft.com/office/drawing/2014/main" id="{FEDB3F9B-21DA-579B-127A-D6F7BB76AF4A}"/>
              </a:ext>
            </a:extLst>
          </p:cNvPr>
          <p:cNvSpPr/>
          <p:nvPr/>
        </p:nvSpPr>
        <p:spPr>
          <a:xfrm>
            <a:off x="174927" y="2682738"/>
            <a:ext cx="11799735" cy="94396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0" name="Rectangle 9">
            <a:extLst>
              <a:ext uri="{FF2B5EF4-FFF2-40B4-BE49-F238E27FC236}">
                <a16:creationId xmlns:a16="http://schemas.microsoft.com/office/drawing/2014/main" id="{AC98A451-6684-A669-F281-5498128FEBE0}"/>
              </a:ext>
            </a:extLst>
          </p:cNvPr>
          <p:cNvSpPr/>
          <p:nvPr/>
        </p:nvSpPr>
        <p:spPr>
          <a:xfrm>
            <a:off x="174927" y="3760967"/>
            <a:ext cx="11799735" cy="95655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1" name="Rectangle 10">
            <a:extLst>
              <a:ext uri="{FF2B5EF4-FFF2-40B4-BE49-F238E27FC236}">
                <a16:creationId xmlns:a16="http://schemas.microsoft.com/office/drawing/2014/main" id="{01D93A64-F331-2238-359C-6C2F57354803}"/>
              </a:ext>
            </a:extLst>
          </p:cNvPr>
          <p:cNvSpPr/>
          <p:nvPr/>
        </p:nvSpPr>
        <p:spPr>
          <a:xfrm>
            <a:off x="174927" y="4851790"/>
            <a:ext cx="11799735" cy="1886582"/>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Rectangle 11">
            <a:extLst>
              <a:ext uri="{FF2B5EF4-FFF2-40B4-BE49-F238E27FC236}">
                <a16:creationId xmlns:a16="http://schemas.microsoft.com/office/drawing/2014/main" id="{8F539ED5-5BAC-BBA8-624D-2D8CC5B53B7A}"/>
              </a:ext>
            </a:extLst>
          </p:cNvPr>
          <p:cNvSpPr/>
          <p:nvPr/>
        </p:nvSpPr>
        <p:spPr>
          <a:xfrm>
            <a:off x="174927" y="811742"/>
            <a:ext cx="11799735" cy="338555"/>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are you trying to do? </a:t>
            </a:r>
            <a:r>
              <a:rPr lang="en-US" sz="1000" dirty="0">
                <a:solidFill>
                  <a:schemeClr val="tx1"/>
                </a:solidFill>
                <a:latin typeface="Inter"/>
              </a:rPr>
              <a:t>(What innovation goals are you trying to accomplish through this partnership?)</a:t>
            </a:r>
            <a:endParaRPr lang="da-DK" sz="1000" dirty="0">
              <a:solidFill>
                <a:schemeClr val="tx1"/>
              </a:solidFill>
              <a:latin typeface="Inter"/>
            </a:endParaRPr>
          </a:p>
        </p:txBody>
      </p:sp>
      <p:sp>
        <p:nvSpPr>
          <p:cNvPr id="13" name="Rectangle 12">
            <a:extLst>
              <a:ext uri="{FF2B5EF4-FFF2-40B4-BE49-F238E27FC236}">
                <a16:creationId xmlns:a16="http://schemas.microsoft.com/office/drawing/2014/main" id="{05C63FB4-BD48-564B-681E-269A1CEB9B69}"/>
              </a:ext>
            </a:extLst>
          </p:cNvPr>
          <p:cNvSpPr/>
          <p:nvPr/>
        </p:nvSpPr>
        <p:spPr>
          <a:xfrm>
            <a:off x="174926" y="2662488"/>
            <a:ext cx="11799735" cy="338555"/>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do you have? </a:t>
            </a:r>
            <a:r>
              <a:rPr lang="en-US" sz="1000" dirty="0">
                <a:solidFill>
                  <a:schemeClr val="tx1"/>
                </a:solidFill>
                <a:latin typeface="Inter"/>
              </a:rPr>
              <a:t>(What resources do you have to help achieve your innovation goals?)</a:t>
            </a:r>
            <a:endParaRPr lang="da-DK" sz="1000" dirty="0">
              <a:solidFill>
                <a:schemeClr val="tx1"/>
              </a:solidFill>
              <a:latin typeface="Inter"/>
            </a:endParaRPr>
          </a:p>
        </p:txBody>
      </p:sp>
      <p:sp>
        <p:nvSpPr>
          <p:cNvPr id="14" name="Rectangle 13">
            <a:extLst>
              <a:ext uri="{FF2B5EF4-FFF2-40B4-BE49-F238E27FC236}">
                <a16:creationId xmlns:a16="http://schemas.microsoft.com/office/drawing/2014/main" id="{F7221E7B-C8B0-BE73-2AE5-4695A65D652E}"/>
              </a:ext>
            </a:extLst>
          </p:cNvPr>
          <p:cNvSpPr/>
          <p:nvPr/>
        </p:nvSpPr>
        <p:spPr>
          <a:xfrm>
            <a:off x="174925" y="3757139"/>
            <a:ext cx="11799735" cy="338555"/>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do you need? </a:t>
            </a:r>
            <a:r>
              <a:rPr lang="en-US" sz="1000" dirty="0">
                <a:solidFill>
                  <a:schemeClr val="tx1"/>
                </a:solidFill>
                <a:latin typeface="Inter"/>
              </a:rPr>
              <a:t>(What resources or capabilities gaps are relevant to your innovation goals?) </a:t>
            </a:r>
            <a:endParaRPr lang="da-DK" sz="1000" dirty="0">
              <a:solidFill>
                <a:schemeClr val="tx1"/>
              </a:solidFill>
              <a:latin typeface="Inter"/>
            </a:endParaRPr>
          </a:p>
        </p:txBody>
      </p:sp>
      <p:sp>
        <p:nvSpPr>
          <p:cNvPr id="15" name="Rectangle 14">
            <a:extLst>
              <a:ext uri="{FF2B5EF4-FFF2-40B4-BE49-F238E27FC236}">
                <a16:creationId xmlns:a16="http://schemas.microsoft.com/office/drawing/2014/main" id="{53BCAEC7-8EA2-0FA3-DC22-A200858BDC6F}"/>
              </a:ext>
            </a:extLst>
          </p:cNvPr>
          <p:cNvSpPr/>
          <p:nvPr/>
        </p:nvSpPr>
        <p:spPr>
          <a:xfrm>
            <a:off x="174925" y="4835368"/>
            <a:ext cx="11799735" cy="338555"/>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are your team’s hidden assets? </a:t>
            </a:r>
            <a:r>
              <a:rPr lang="en-US" sz="1000" dirty="0">
                <a:solidFill>
                  <a:schemeClr val="tx1"/>
                </a:solidFill>
                <a:latin typeface="Inter"/>
              </a:rPr>
              <a:t>(What is your team best at?) </a:t>
            </a:r>
            <a:endParaRPr lang="da-DK" sz="1000" dirty="0">
              <a:solidFill>
                <a:schemeClr val="tx1"/>
              </a:solidFill>
              <a:latin typeface="Inter"/>
            </a:endParaRPr>
          </a:p>
        </p:txBody>
      </p:sp>
      <p:sp>
        <p:nvSpPr>
          <p:cNvPr id="16" name="Rectangle 15">
            <a:extLst>
              <a:ext uri="{FF2B5EF4-FFF2-40B4-BE49-F238E27FC236}">
                <a16:creationId xmlns:a16="http://schemas.microsoft.com/office/drawing/2014/main" id="{1E5CDF23-2EFD-AE93-05F1-1A758084BE6D}"/>
              </a:ext>
            </a:extLst>
          </p:cNvPr>
          <p:cNvSpPr/>
          <p:nvPr/>
        </p:nvSpPr>
        <p:spPr>
          <a:xfrm>
            <a:off x="174924" y="2140431"/>
            <a:ext cx="6591636" cy="411871"/>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role do you want to play in the partnership? </a:t>
            </a:r>
            <a:r>
              <a:rPr lang="en-US" sz="1000" dirty="0">
                <a:solidFill>
                  <a:schemeClr val="tx1"/>
                </a:solidFill>
                <a:latin typeface="Inter"/>
              </a:rPr>
              <a:t>(i.e., coordinator, enabler, motivator) </a:t>
            </a:r>
            <a:endParaRPr lang="da-DK" sz="1000" dirty="0">
              <a:solidFill>
                <a:schemeClr val="tx1"/>
              </a:solidFill>
              <a:latin typeface="Inter"/>
            </a:endParaRPr>
          </a:p>
        </p:txBody>
      </p:sp>
    </p:spTree>
    <p:extLst>
      <p:ext uri="{BB962C8B-B14F-4D97-AF65-F5344CB8AC3E}">
        <p14:creationId xmlns:p14="http://schemas.microsoft.com/office/powerpoint/2010/main" val="85255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3841086-CB2A-5ACD-54F5-88A5859C4033}"/>
              </a:ext>
            </a:extLst>
          </p:cNvPr>
          <p:cNvSpPr txBox="1"/>
          <p:nvPr/>
        </p:nvSpPr>
        <p:spPr>
          <a:xfrm>
            <a:off x="87464" y="42300"/>
            <a:ext cx="11974664" cy="369332"/>
          </a:xfrm>
          <a:prstGeom prst="rect">
            <a:avLst/>
          </a:prstGeom>
          <a:noFill/>
        </p:spPr>
        <p:txBody>
          <a:bodyPr wrap="square" rtlCol="0">
            <a:spAutoFit/>
          </a:bodyPr>
          <a:lstStyle/>
          <a:p>
            <a:r>
              <a:rPr lang="en-US" dirty="0">
                <a:solidFill>
                  <a:srgbClr val="8859FF"/>
                </a:solidFill>
                <a:latin typeface="Inter"/>
              </a:rPr>
              <a:t>Define a Value Proposition: </a:t>
            </a:r>
            <a:r>
              <a:rPr lang="en-US" dirty="0">
                <a:latin typeface="Inter"/>
              </a:rPr>
              <a:t>Partner Portrait</a:t>
            </a:r>
          </a:p>
        </p:txBody>
      </p:sp>
      <p:sp>
        <p:nvSpPr>
          <p:cNvPr id="6" name="TextBox 5">
            <a:extLst>
              <a:ext uri="{FF2B5EF4-FFF2-40B4-BE49-F238E27FC236}">
                <a16:creationId xmlns:a16="http://schemas.microsoft.com/office/drawing/2014/main" id="{15074A35-DD09-3C69-0601-17C362715399}"/>
              </a:ext>
            </a:extLst>
          </p:cNvPr>
          <p:cNvSpPr txBox="1"/>
          <p:nvPr/>
        </p:nvSpPr>
        <p:spPr>
          <a:xfrm>
            <a:off x="87464" y="380855"/>
            <a:ext cx="11887200" cy="369332"/>
          </a:xfrm>
          <a:prstGeom prst="rect">
            <a:avLst/>
          </a:prstGeom>
          <a:noFill/>
        </p:spPr>
        <p:txBody>
          <a:bodyPr wrap="square" rtlCol="0">
            <a:spAutoFit/>
          </a:bodyPr>
          <a:lstStyle/>
          <a:p>
            <a:r>
              <a:rPr lang="en-US" sz="900" dirty="0">
                <a:latin typeface="Inter"/>
              </a:rPr>
              <a:t>The </a:t>
            </a:r>
            <a:r>
              <a:rPr lang="en-US" sz="900" dirty="0">
                <a:solidFill>
                  <a:srgbClr val="8859FF"/>
                </a:solidFill>
                <a:latin typeface="Inter"/>
              </a:rPr>
              <a:t>Partner Portrait </a:t>
            </a:r>
            <a:r>
              <a:rPr lang="en-US" sz="900" dirty="0">
                <a:latin typeface="Inter"/>
              </a:rPr>
              <a:t>is a useful of your potential partner. You may create a </a:t>
            </a:r>
            <a:r>
              <a:rPr lang="en-US" sz="900" dirty="0">
                <a:solidFill>
                  <a:srgbClr val="8859FF"/>
                </a:solidFill>
                <a:latin typeface="Inter"/>
              </a:rPr>
              <a:t>Partner Portrait </a:t>
            </a:r>
            <a:r>
              <a:rPr lang="en-US" sz="900" dirty="0">
                <a:latin typeface="Inter"/>
              </a:rPr>
              <a:t>about a specific partner or a type of partner you seek to engage (e.g., a large, private sector company in the biomedical space). Document as much information as you can about the potential partner, including background, needs, and values, as well as the manner in which the potential partners’ current actions align with these factors.</a:t>
            </a:r>
          </a:p>
        </p:txBody>
      </p:sp>
      <p:sp>
        <p:nvSpPr>
          <p:cNvPr id="7" name="Rectangle 6">
            <a:extLst>
              <a:ext uri="{FF2B5EF4-FFF2-40B4-BE49-F238E27FC236}">
                <a16:creationId xmlns:a16="http://schemas.microsoft.com/office/drawing/2014/main" id="{8B627EF8-402A-47AD-1691-8C7473C69E5E}"/>
              </a:ext>
            </a:extLst>
          </p:cNvPr>
          <p:cNvSpPr/>
          <p:nvPr/>
        </p:nvSpPr>
        <p:spPr>
          <a:xfrm>
            <a:off x="174929" y="811742"/>
            <a:ext cx="11799735" cy="1210890"/>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1" name="Rectangle 10">
            <a:extLst>
              <a:ext uri="{FF2B5EF4-FFF2-40B4-BE49-F238E27FC236}">
                <a16:creationId xmlns:a16="http://schemas.microsoft.com/office/drawing/2014/main" id="{01D93A64-F331-2238-359C-6C2F57354803}"/>
              </a:ext>
            </a:extLst>
          </p:cNvPr>
          <p:cNvSpPr/>
          <p:nvPr/>
        </p:nvSpPr>
        <p:spPr>
          <a:xfrm>
            <a:off x="174923" y="3381511"/>
            <a:ext cx="3037400" cy="334529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Rectangle 11">
            <a:extLst>
              <a:ext uri="{FF2B5EF4-FFF2-40B4-BE49-F238E27FC236}">
                <a16:creationId xmlns:a16="http://schemas.microsoft.com/office/drawing/2014/main" id="{8F539ED5-5BAC-BBA8-624D-2D8CC5B53B7A}"/>
              </a:ext>
            </a:extLst>
          </p:cNvPr>
          <p:cNvSpPr/>
          <p:nvPr/>
        </p:nvSpPr>
        <p:spPr>
          <a:xfrm>
            <a:off x="174923" y="811742"/>
            <a:ext cx="11799735" cy="338555"/>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Who is your target partner?</a:t>
            </a:r>
            <a:endParaRPr lang="da-DK" sz="1000" b="1" dirty="0">
              <a:solidFill>
                <a:schemeClr val="tx1"/>
              </a:solidFill>
              <a:latin typeface="Inter"/>
            </a:endParaRPr>
          </a:p>
        </p:txBody>
      </p:sp>
      <p:sp>
        <p:nvSpPr>
          <p:cNvPr id="2" name="Rectangle 1">
            <a:extLst>
              <a:ext uri="{FF2B5EF4-FFF2-40B4-BE49-F238E27FC236}">
                <a16:creationId xmlns:a16="http://schemas.microsoft.com/office/drawing/2014/main" id="{462F6B53-D5E4-213F-7BFC-F33CC9645D1D}"/>
              </a:ext>
            </a:extLst>
          </p:cNvPr>
          <p:cNvSpPr/>
          <p:nvPr/>
        </p:nvSpPr>
        <p:spPr>
          <a:xfrm>
            <a:off x="174924" y="2096627"/>
            <a:ext cx="11799735" cy="1210890"/>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Rectangle 2">
            <a:extLst>
              <a:ext uri="{FF2B5EF4-FFF2-40B4-BE49-F238E27FC236}">
                <a16:creationId xmlns:a16="http://schemas.microsoft.com/office/drawing/2014/main" id="{3455DDE2-5F84-871C-785D-3B662CD07F78}"/>
              </a:ext>
            </a:extLst>
          </p:cNvPr>
          <p:cNvSpPr/>
          <p:nvPr/>
        </p:nvSpPr>
        <p:spPr>
          <a:xfrm>
            <a:off x="174923" y="2092584"/>
            <a:ext cx="11799735" cy="338555"/>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sector is the target partner from? </a:t>
            </a:r>
            <a:r>
              <a:rPr lang="en-US" sz="1000" dirty="0">
                <a:solidFill>
                  <a:schemeClr val="tx1"/>
                </a:solidFill>
                <a:latin typeface="Inter"/>
              </a:rPr>
              <a:t>(i.e., private, public, or social sector)</a:t>
            </a:r>
            <a:endParaRPr lang="da-DK" sz="1000" dirty="0">
              <a:solidFill>
                <a:schemeClr val="tx1"/>
              </a:solidFill>
              <a:latin typeface="Inter"/>
            </a:endParaRPr>
          </a:p>
        </p:txBody>
      </p:sp>
      <p:sp>
        <p:nvSpPr>
          <p:cNvPr id="5" name="Rectangle 4">
            <a:extLst>
              <a:ext uri="{FF2B5EF4-FFF2-40B4-BE49-F238E27FC236}">
                <a16:creationId xmlns:a16="http://schemas.microsoft.com/office/drawing/2014/main" id="{6ACC2E95-275E-D163-C7E4-8086DD0B1944}"/>
              </a:ext>
            </a:extLst>
          </p:cNvPr>
          <p:cNvSpPr/>
          <p:nvPr/>
        </p:nvSpPr>
        <p:spPr>
          <a:xfrm>
            <a:off x="8937258" y="3381511"/>
            <a:ext cx="3037400" cy="334529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7" name="Rectangle 16">
            <a:extLst>
              <a:ext uri="{FF2B5EF4-FFF2-40B4-BE49-F238E27FC236}">
                <a16:creationId xmlns:a16="http://schemas.microsoft.com/office/drawing/2014/main" id="{871577D8-B923-0BB5-3F8B-A9B4A5770BA2}"/>
              </a:ext>
            </a:extLst>
          </p:cNvPr>
          <p:cNvSpPr/>
          <p:nvPr/>
        </p:nvSpPr>
        <p:spPr>
          <a:xfrm>
            <a:off x="3318352" y="3381511"/>
            <a:ext cx="5507595" cy="159577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8" name="Rectangle 17">
            <a:extLst>
              <a:ext uri="{FF2B5EF4-FFF2-40B4-BE49-F238E27FC236}">
                <a16:creationId xmlns:a16="http://schemas.microsoft.com/office/drawing/2014/main" id="{291D3613-4494-B382-E0E3-5AB4E4ABDDD8}"/>
              </a:ext>
            </a:extLst>
          </p:cNvPr>
          <p:cNvSpPr/>
          <p:nvPr/>
        </p:nvSpPr>
        <p:spPr>
          <a:xfrm>
            <a:off x="3318352" y="5051284"/>
            <a:ext cx="5507595" cy="1675518"/>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9" name="Rectangle 18">
            <a:extLst>
              <a:ext uri="{FF2B5EF4-FFF2-40B4-BE49-F238E27FC236}">
                <a16:creationId xmlns:a16="http://schemas.microsoft.com/office/drawing/2014/main" id="{3609BC8A-C579-E48C-F8F3-A3AA586B72FE}"/>
              </a:ext>
            </a:extLst>
          </p:cNvPr>
          <p:cNvSpPr/>
          <p:nvPr/>
        </p:nvSpPr>
        <p:spPr>
          <a:xfrm>
            <a:off x="174924" y="3388815"/>
            <a:ext cx="3032118" cy="690204"/>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is your target partner’s background? </a:t>
            </a:r>
            <a:r>
              <a:rPr lang="en-US" sz="1000" dirty="0">
                <a:solidFill>
                  <a:schemeClr val="tx1"/>
                </a:solidFill>
                <a:latin typeface="Inter"/>
              </a:rPr>
              <a:t>(List all the background information possible)</a:t>
            </a:r>
            <a:endParaRPr lang="da-DK" sz="1000" dirty="0">
              <a:solidFill>
                <a:schemeClr val="tx1"/>
              </a:solidFill>
              <a:latin typeface="Inter"/>
            </a:endParaRPr>
          </a:p>
        </p:txBody>
      </p:sp>
      <p:sp>
        <p:nvSpPr>
          <p:cNvPr id="20" name="Rectangle 19">
            <a:extLst>
              <a:ext uri="{FF2B5EF4-FFF2-40B4-BE49-F238E27FC236}">
                <a16:creationId xmlns:a16="http://schemas.microsoft.com/office/drawing/2014/main" id="{46EAA560-E35E-DDF3-5588-AA0D9CE1C4F9}"/>
              </a:ext>
            </a:extLst>
          </p:cNvPr>
          <p:cNvSpPr/>
          <p:nvPr/>
        </p:nvSpPr>
        <p:spPr>
          <a:xfrm>
            <a:off x="3323633" y="3381511"/>
            <a:ext cx="5502313" cy="474872"/>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does your target partner want? </a:t>
            </a:r>
            <a:r>
              <a:rPr lang="en-US" sz="1000" dirty="0">
                <a:solidFill>
                  <a:schemeClr val="tx1"/>
                </a:solidFill>
                <a:latin typeface="Inter"/>
              </a:rPr>
              <a:t>(What do you know about your target partner’s goals?)</a:t>
            </a:r>
            <a:endParaRPr lang="da-DK" sz="1000" dirty="0">
              <a:solidFill>
                <a:schemeClr val="tx1"/>
              </a:solidFill>
              <a:latin typeface="Inter"/>
            </a:endParaRPr>
          </a:p>
        </p:txBody>
      </p:sp>
      <p:sp>
        <p:nvSpPr>
          <p:cNvPr id="21" name="Rectangle 20">
            <a:extLst>
              <a:ext uri="{FF2B5EF4-FFF2-40B4-BE49-F238E27FC236}">
                <a16:creationId xmlns:a16="http://schemas.microsoft.com/office/drawing/2014/main" id="{4BDAFA6F-1DE6-0824-4B4F-9E1B2E2EF4DA}"/>
              </a:ext>
            </a:extLst>
          </p:cNvPr>
          <p:cNvSpPr/>
          <p:nvPr/>
        </p:nvSpPr>
        <p:spPr>
          <a:xfrm>
            <a:off x="8931976" y="3373426"/>
            <a:ext cx="3032118" cy="705593"/>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are your target partner’s values? </a:t>
            </a:r>
            <a:r>
              <a:rPr lang="en-US" sz="1000" dirty="0">
                <a:solidFill>
                  <a:schemeClr val="tx1"/>
                </a:solidFill>
                <a:latin typeface="Inter"/>
              </a:rPr>
              <a:t>(What drives your target partner’s decision-making process?)</a:t>
            </a:r>
            <a:endParaRPr lang="da-DK" sz="1000" dirty="0">
              <a:solidFill>
                <a:schemeClr val="tx1"/>
              </a:solidFill>
              <a:latin typeface="Inter"/>
            </a:endParaRPr>
          </a:p>
        </p:txBody>
      </p:sp>
      <p:sp>
        <p:nvSpPr>
          <p:cNvPr id="23" name="Rectangle 22">
            <a:extLst>
              <a:ext uri="{FF2B5EF4-FFF2-40B4-BE49-F238E27FC236}">
                <a16:creationId xmlns:a16="http://schemas.microsoft.com/office/drawing/2014/main" id="{EC2BB058-8DF7-2F69-6348-35AE1ACFAF79}"/>
              </a:ext>
            </a:extLst>
          </p:cNvPr>
          <p:cNvSpPr/>
          <p:nvPr/>
        </p:nvSpPr>
        <p:spPr>
          <a:xfrm>
            <a:off x="3323633" y="5051284"/>
            <a:ext cx="5502313" cy="474872"/>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latin typeface="Inter"/>
              </a:rPr>
              <a:t>What are your target partner’s current actions? </a:t>
            </a:r>
            <a:r>
              <a:rPr lang="en-US" sz="1000" dirty="0">
                <a:solidFill>
                  <a:schemeClr val="tx1"/>
                </a:solidFill>
                <a:latin typeface="Inter"/>
              </a:rPr>
              <a:t>(How does your target partner act on its background, needs, and values? What does your target partner offer?)</a:t>
            </a:r>
            <a:endParaRPr lang="da-DK" sz="1000" dirty="0">
              <a:solidFill>
                <a:schemeClr val="tx1"/>
              </a:solidFill>
              <a:latin typeface="Inter"/>
            </a:endParaRPr>
          </a:p>
        </p:txBody>
      </p:sp>
    </p:spTree>
    <p:extLst>
      <p:ext uri="{BB962C8B-B14F-4D97-AF65-F5344CB8AC3E}">
        <p14:creationId xmlns:p14="http://schemas.microsoft.com/office/powerpoint/2010/main" val="493409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Oval 83">
            <a:extLst>
              <a:ext uri="{FF2B5EF4-FFF2-40B4-BE49-F238E27FC236}">
                <a16:creationId xmlns:a16="http://schemas.microsoft.com/office/drawing/2014/main" id="{84CD53A2-041E-C0CA-3303-0A9E7B7BF61E}"/>
              </a:ext>
            </a:extLst>
          </p:cNvPr>
          <p:cNvSpPr/>
          <p:nvPr/>
        </p:nvSpPr>
        <p:spPr>
          <a:xfrm>
            <a:off x="4156189" y="1781478"/>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5" name="Oval 84">
            <a:extLst>
              <a:ext uri="{FF2B5EF4-FFF2-40B4-BE49-F238E27FC236}">
                <a16:creationId xmlns:a16="http://schemas.microsoft.com/office/drawing/2014/main" id="{A69DB122-DD18-634D-72FF-5D994C60EEFC}"/>
              </a:ext>
            </a:extLst>
          </p:cNvPr>
          <p:cNvSpPr/>
          <p:nvPr/>
        </p:nvSpPr>
        <p:spPr>
          <a:xfrm>
            <a:off x="4160541" y="2357354"/>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6" name="Oval 85">
            <a:extLst>
              <a:ext uri="{FF2B5EF4-FFF2-40B4-BE49-F238E27FC236}">
                <a16:creationId xmlns:a16="http://schemas.microsoft.com/office/drawing/2014/main" id="{C6756FFD-93CB-9B81-1C7C-F788C34F8DE9}"/>
              </a:ext>
            </a:extLst>
          </p:cNvPr>
          <p:cNvSpPr/>
          <p:nvPr/>
        </p:nvSpPr>
        <p:spPr>
          <a:xfrm>
            <a:off x="4160541" y="2937044"/>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7" name="Oval 86">
            <a:extLst>
              <a:ext uri="{FF2B5EF4-FFF2-40B4-BE49-F238E27FC236}">
                <a16:creationId xmlns:a16="http://schemas.microsoft.com/office/drawing/2014/main" id="{01613F4F-206A-A643-FB91-CE642602DE7E}"/>
              </a:ext>
            </a:extLst>
          </p:cNvPr>
          <p:cNvSpPr/>
          <p:nvPr/>
        </p:nvSpPr>
        <p:spPr>
          <a:xfrm>
            <a:off x="4169447" y="3514153"/>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8" name="Oval 87">
            <a:extLst>
              <a:ext uri="{FF2B5EF4-FFF2-40B4-BE49-F238E27FC236}">
                <a16:creationId xmlns:a16="http://schemas.microsoft.com/office/drawing/2014/main" id="{3EE00B5E-2CAA-10CD-8144-DC177AC3CCCF}"/>
              </a:ext>
            </a:extLst>
          </p:cNvPr>
          <p:cNvSpPr/>
          <p:nvPr/>
        </p:nvSpPr>
        <p:spPr>
          <a:xfrm>
            <a:off x="4147946" y="4114774"/>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9" name="Oval 88">
            <a:extLst>
              <a:ext uri="{FF2B5EF4-FFF2-40B4-BE49-F238E27FC236}">
                <a16:creationId xmlns:a16="http://schemas.microsoft.com/office/drawing/2014/main" id="{40999E2D-A8B9-D41B-E3C5-2E3DC1405CF9}"/>
              </a:ext>
            </a:extLst>
          </p:cNvPr>
          <p:cNvSpPr/>
          <p:nvPr/>
        </p:nvSpPr>
        <p:spPr>
          <a:xfrm>
            <a:off x="4155866" y="4705007"/>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90" name="Oval 89">
            <a:extLst>
              <a:ext uri="{FF2B5EF4-FFF2-40B4-BE49-F238E27FC236}">
                <a16:creationId xmlns:a16="http://schemas.microsoft.com/office/drawing/2014/main" id="{2C3C8126-4828-2994-0BF6-603FF73A4580}"/>
              </a:ext>
            </a:extLst>
          </p:cNvPr>
          <p:cNvSpPr/>
          <p:nvPr/>
        </p:nvSpPr>
        <p:spPr>
          <a:xfrm>
            <a:off x="4152361" y="5325708"/>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82" name="Oval 81">
            <a:extLst>
              <a:ext uri="{FF2B5EF4-FFF2-40B4-BE49-F238E27FC236}">
                <a16:creationId xmlns:a16="http://schemas.microsoft.com/office/drawing/2014/main" id="{F9F43CD4-45FD-0C1E-4322-6BCE01CCA79D}"/>
              </a:ext>
            </a:extLst>
          </p:cNvPr>
          <p:cNvSpPr/>
          <p:nvPr/>
        </p:nvSpPr>
        <p:spPr>
          <a:xfrm>
            <a:off x="4166435" y="1222498"/>
            <a:ext cx="479178" cy="444522"/>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Inter" panose="020B0502030000000004"/>
            </a:endParaRPr>
          </a:p>
        </p:txBody>
      </p:sp>
      <p:sp>
        <p:nvSpPr>
          <p:cNvPr id="4" name="TextBox 3">
            <a:extLst>
              <a:ext uri="{FF2B5EF4-FFF2-40B4-BE49-F238E27FC236}">
                <a16:creationId xmlns:a16="http://schemas.microsoft.com/office/drawing/2014/main" id="{73841086-CB2A-5ACD-54F5-88A5859C4033}"/>
              </a:ext>
            </a:extLst>
          </p:cNvPr>
          <p:cNvSpPr txBox="1"/>
          <p:nvPr/>
        </p:nvSpPr>
        <p:spPr>
          <a:xfrm>
            <a:off x="87464" y="42300"/>
            <a:ext cx="11974664" cy="369332"/>
          </a:xfrm>
          <a:prstGeom prst="rect">
            <a:avLst/>
          </a:prstGeom>
          <a:noFill/>
        </p:spPr>
        <p:txBody>
          <a:bodyPr wrap="square" rtlCol="0">
            <a:spAutoFit/>
          </a:bodyPr>
          <a:lstStyle/>
          <a:p>
            <a:r>
              <a:rPr lang="en-US" dirty="0">
                <a:solidFill>
                  <a:srgbClr val="8859FF"/>
                </a:solidFill>
                <a:latin typeface="Inter"/>
              </a:rPr>
              <a:t>Define a Value Proposition: </a:t>
            </a:r>
            <a:r>
              <a:rPr lang="en-US" dirty="0">
                <a:latin typeface="Inter"/>
              </a:rPr>
              <a:t>Define Your Value Proposition Statements</a:t>
            </a:r>
          </a:p>
        </p:txBody>
      </p:sp>
      <p:sp>
        <p:nvSpPr>
          <p:cNvPr id="6" name="TextBox 5">
            <a:extLst>
              <a:ext uri="{FF2B5EF4-FFF2-40B4-BE49-F238E27FC236}">
                <a16:creationId xmlns:a16="http://schemas.microsoft.com/office/drawing/2014/main" id="{15074A35-DD09-3C69-0601-17C362715399}"/>
              </a:ext>
            </a:extLst>
          </p:cNvPr>
          <p:cNvSpPr txBox="1"/>
          <p:nvPr/>
        </p:nvSpPr>
        <p:spPr>
          <a:xfrm>
            <a:off x="87464" y="380855"/>
            <a:ext cx="11887200" cy="507831"/>
          </a:xfrm>
          <a:prstGeom prst="rect">
            <a:avLst/>
          </a:prstGeom>
          <a:noFill/>
        </p:spPr>
        <p:txBody>
          <a:bodyPr wrap="square" rtlCol="0">
            <a:spAutoFit/>
          </a:bodyPr>
          <a:lstStyle/>
          <a:p>
            <a:r>
              <a:rPr lang="en-US" sz="900" dirty="0">
                <a:latin typeface="Inter"/>
              </a:rPr>
              <a:t>The </a:t>
            </a:r>
            <a:r>
              <a:rPr lang="en-US" sz="900" dirty="0">
                <a:solidFill>
                  <a:srgbClr val="8859FF"/>
                </a:solidFill>
                <a:latin typeface="Inter"/>
              </a:rPr>
              <a:t>Define Your Value Proposition Statements </a:t>
            </a:r>
            <a:r>
              <a:rPr lang="en-US" sz="900" dirty="0">
                <a:latin typeface="Inter"/>
              </a:rPr>
              <a:t>worksheet builds off the previous two worksheets. Fill in your </a:t>
            </a:r>
            <a:r>
              <a:rPr lang="en-US" sz="900" dirty="0">
                <a:solidFill>
                  <a:srgbClr val="8859FF"/>
                </a:solidFill>
                <a:latin typeface="Inter"/>
              </a:rPr>
              <a:t>Partner Value Canvas </a:t>
            </a:r>
            <a:r>
              <a:rPr lang="en-US" sz="900" dirty="0">
                <a:latin typeface="Inter"/>
              </a:rPr>
              <a:t>data on the left side and your </a:t>
            </a:r>
            <a:r>
              <a:rPr lang="en-US" sz="900" dirty="0">
                <a:solidFill>
                  <a:srgbClr val="8859FF"/>
                </a:solidFill>
                <a:latin typeface="Inter"/>
              </a:rPr>
              <a:t>Partner Portrait </a:t>
            </a:r>
            <a:r>
              <a:rPr lang="en-US" sz="900" dirty="0">
                <a:latin typeface="Inter"/>
              </a:rPr>
              <a:t>data on the right side. Put yourself in the position of your target partner. Based on the info that you collected about the potential partner’s background, needs, and values, identify statements in your </a:t>
            </a:r>
            <a:r>
              <a:rPr lang="en-US" sz="900" dirty="0">
                <a:solidFill>
                  <a:srgbClr val="8859FF"/>
                </a:solidFill>
                <a:latin typeface="Inter"/>
              </a:rPr>
              <a:t>Partner Value Canvas </a:t>
            </a:r>
            <a:r>
              <a:rPr lang="en-US" sz="900" dirty="0">
                <a:latin typeface="Inter"/>
              </a:rPr>
              <a:t>that you think may be persuasive. Use these identified statements to craft 5-8 compelling value proposition statements in the center column below. </a:t>
            </a:r>
          </a:p>
        </p:txBody>
      </p:sp>
      <p:sp>
        <p:nvSpPr>
          <p:cNvPr id="10" name="Rectangle 9">
            <a:extLst>
              <a:ext uri="{FF2B5EF4-FFF2-40B4-BE49-F238E27FC236}">
                <a16:creationId xmlns:a16="http://schemas.microsoft.com/office/drawing/2014/main" id="{CEF66BD8-78A0-CE17-FCFB-C099549ACC8D}"/>
              </a:ext>
            </a:extLst>
          </p:cNvPr>
          <p:cNvSpPr/>
          <p:nvPr/>
        </p:nvSpPr>
        <p:spPr>
          <a:xfrm>
            <a:off x="174920" y="1164882"/>
            <a:ext cx="3957131" cy="89342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3" name="Rectangle 12">
            <a:extLst>
              <a:ext uri="{FF2B5EF4-FFF2-40B4-BE49-F238E27FC236}">
                <a16:creationId xmlns:a16="http://schemas.microsoft.com/office/drawing/2014/main" id="{7C1393E8-0273-F5BD-5399-C3A5D5AAAF37}"/>
              </a:ext>
            </a:extLst>
          </p:cNvPr>
          <p:cNvSpPr/>
          <p:nvPr/>
        </p:nvSpPr>
        <p:spPr>
          <a:xfrm>
            <a:off x="174919" y="1152803"/>
            <a:ext cx="3957131" cy="320232"/>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are you trying to do?</a:t>
            </a:r>
            <a:endParaRPr lang="da-DK" sz="1000" dirty="0">
              <a:solidFill>
                <a:schemeClr val="tx1"/>
              </a:solidFill>
              <a:latin typeface="Inter"/>
            </a:endParaRPr>
          </a:p>
        </p:txBody>
      </p:sp>
      <p:sp>
        <p:nvSpPr>
          <p:cNvPr id="14" name="TextBox 13">
            <a:extLst>
              <a:ext uri="{FF2B5EF4-FFF2-40B4-BE49-F238E27FC236}">
                <a16:creationId xmlns:a16="http://schemas.microsoft.com/office/drawing/2014/main" id="{43BCC54E-4D86-C10E-53A2-68359507A8B2}"/>
              </a:ext>
            </a:extLst>
          </p:cNvPr>
          <p:cNvSpPr txBox="1"/>
          <p:nvPr/>
        </p:nvSpPr>
        <p:spPr>
          <a:xfrm>
            <a:off x="87456" y="849696"/>
            <a:ext cx="3957131" cy="338554"/>
          </a:xfrm>
          <a:prstGeom prst="rect">
            <a:avLst/>
          </a:prstGeom>
          <a:noFill/>
        </p:spPr>
        <p:txBody>
          <a:bodyPr wrap="square" rtlCol="0">
            <a:spAutoFit/>
          </a:bodyPr>
          <a:lstStyle/>
          <a:p>
            <a:r>
              <a:rPr lang="da-DK" sz="1600" dirty="0">
                <a:solidFill>
                  <a:srgbClr val="8859FF"/>
                </a:solidFill>
                <a:latin typeface="Inter" panose="020B0502030000000004"/>
              </a:rPr>
              <a:t>Partner Value </a:t>
            </a:r>
            <a:r>
              <a:rPr lang="en-US" sz="1600" dirty="0">
                <a:solidFill>
                  <a:srgbClr val="8859FF"/>
                </a:solidFill>
                <a:latin typeface="Inter" panose="020B0502030000000004"/>
              </a:rPr>
              <a:t>Canvas</a:t>
            </a:r>
          </a:p>
        </p:txBody>
      </p:sp>
      <p:sp>
        <p:nvSpPr>
          <p:cNvPr id="15" name="TextBox 14">
            <a:extLst>
              <a:ext uri="{FF2B5EF4-FFF2-40B4-BE49-F238E27FC236}">
                <a16:creationId xmlns:a16="http://schemas.microsoft.com/office/drawing/2014/main" id="{86222CDC-FEE0-2221-C4BF-BC01617AC0D5}"/>
              </a:ext>
            </a:extLst>
          </p:cNvPr>
          <p:cNvSpPr txBox="1"/>
          <p:nvPr/>
        </p:nvSpPr>
        <p:spPr>
          <a:xfrm>
            <a:off x="4190284" y="848539"/>
            <a:ext cx="3957131" cy="338554"/>
          </a:xfrm>
          <a:prstGeom prst="rect">
            <a:avLst/>
          </a:prstGeom>
          <a:noFill/>
        </p:spPr>
        <p:txBody>
          <a:bodyPr wrap="square" rtlCol="0">
            <a:spAutoFit/>
          </a:bodyPr>
          <a:lstStyle/>
          <a:p>
            <a:r>
              <a:rPr lang="da-DK" sz="1600" dirty="0">
                <a:solidFill>
                  <a:srgbClr val="8859FF"/>
                </a:solidFill>
                <a:latin typeface="Inter" panose="020B0502030000000004"/>
              </a:rPr>
              <a:t>Value Proposition Statements</a:t>
            </a:r>
          </a:p>
        </p:txBody>
      </p:sp>
      <p:sp>
        <p:nvSpPr>
          <p:cNvPr id="16" name="TextBox 15">
            <a:extLst>
              <a:ext uri="{FF2B5EF4-FFF2-40B4-BE49-F238E27FC236}">
                <a16:creationId xmlns:a16="http://schemas.microsoft.com/office/drawing/2014/main" id="{BA77D4E0-0E5D-187B-2899-E2842B6AF215}"/>
              </a:ext>
            </a:extLst>
          </p:cNvPr>
          <p:cNvSpPr txBox="1"/>
          <p:nvPr/>
        </p:nvSpPr>
        <p:spPr>
          <a:xfrm>
            <a:off x="7919498" y="848539"/>
            <a:ext cx="3957131" cy="338554"/>
          </a:xfrm>
          <a:prstGeom prst="rect">
            <a:avLst/>
          </a:prstGeom>
          <a:noFill/>
        </p:spPr>
        <p:txBody>
          <a:bodyPr wrap="square" rtlCol="0">
            <a:spAutoFit/>
          </a:bodyPr>
          <a:lstStyle/>
          <a:p>
            <a:r>
              <a:rPr lang="da-DK" sz="1600" dirty="0">
                <a:solidFill>
                  <a:srgbClr val="8859FF"/>
                </a:solidFill>
                <a:latin typeface="Inter" panose="020B0502030000000004"/>
              </a:rPr>
              <a:t>Partner </a:t>
            </a:r>
            <a:r>
              <a:rPr lang="en-US" sz="1600" dirty="0">
                <a:solidFill>
                  <a:srgbClr val="8859FF"/>
                </a:solidFill>
                <a:latin typeface="Inter" panose="020B0502030000000004"/>
              </a:rPr>
              <a:t>Portrait</a:t>
            </a:r>
          </a:p>
        </p:txBody>
      </p:sp>
      <p:sp>
        <p:nvSpPr>
          <p:cNvPr id="22" name="Rectangle 21">
            <a:extLst>
              <a:ext uri="{FF2B5EF4-FFF2-40B4-BE49-F238E27FC236}">
                <a16:creationId xmlns:a16="http://schemas.microsoft.com/office/drawing/2014/main" id="{9F444F20-8DE8-3266-3D86-050021171DE6}"/>
              </a:ext>
            </a:extLst>
          </p:cNvPr>
          <p:cNvSpPr/>
          <p:nvPr/>
        </p:nvSpPr>
        <p:spPr>
          <a:xfrm>
            <a:off x="174919" y="2136714"/>
            <a:ext cx="3957131" cy="706872"/>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4" name="Rectangle 23">
            <a:extLst>
              <a:ext uri="{FF2B5EF4-FFF2-40B4-BE49-F238E27FC236}">
                <a16:creationId xmlns:a16="http://schemas.microsoft.com/office/drawing/2014/main" id="{73894471-E65B-DDF8-2522-5AB2D50D568C}"/>
              </a:ext>
            </a:extLst>
          </p:cNvPr>
          <p:cNvSpPr/>
          <p:nvPr/>
        </p:nvSpPr>
        <p:spPr>
          <a:xfrm>
            <a:off x="174918" y="2124635"/>
            <a:ext cx="3957131" cy="320232"/>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role do you want to play in the partnership?</a:t>
            </a:r>
            <a:endParaRPr lang="da-DK" sz="1000" dirty="0">
              <a:solidFill>
                <a:schemeClr val="tx1"/>
              </a:solidFill>
              <a:latin typeface="Inter"/>
            </a:endParaRPr>
          </a:p>
        </p:txBody>
      </p:sp>
      <p:sp>
        <p:nvSpPr>
          <p:cNvPr id="25" name="Rectangle 24">
            <a:extLst>
              <a:ext uri="{FF2B5EF4-FFF2-40B4-BE49-F238E27FC236}">
                <a16:creationId xmlns:a16="http://schemas.microsoft.com/office/drawing/2014/main" id="{3BD24EA9-0CD4-A560-CC13-565E680BBC6F}"/>
              </a:ext>
            </a:extLst>
          </p:cNvPr>
          <p:cNvSpPr/>
          <p:nvPr/>
        </p:nvSpPr>
        <p:spPr>
          <a:xfrm>
            <a:off x="174919" y="2930098"/>
            <a:ext cx="3957131" cy="89342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6" name="Rectangle 25">
            <a:extLst>
              <a:ext uri="{FF2B5EF4-FFF2-40B4-BE49-F238E27FC236}">
                <a16:creationId xmlns:a16="http://schemas.microsoft.com/office/drawing/2014/main" id="{F409EA78-B5C8-F7D7-EA74-700EBCA745E8}"/>
              </a:ext>
            </a:extLst>
          </p:cNvPr>
          <p:cNvSpPr/>
          <p:nvPr/>
        </p:nvSpPr>
        <p:spPr>
          <a:xfrm>
            <a:off x="174918" y="2918019"/>
            <a:ext cx="3957131" cy="320232"/>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do you have to offer?</a:t>
            </a:r>
            <a:endParaRPr lang="da-DK" sz="1000" dirty="0">
              <a:solidFill>
                <a:schemeClr val="tx1"/>
              </a:solidFill>
              <a:latin typeface="Inter"/>
            </a:endParaRPr>
          </a:p>
        </p:txBody>
      </p:sp>
      <p:sp>
        <p:nvSpPr>
          <p:cNvPr id="27" name="Rectangle 26">
            <a:extLst>
              <a:ext uri="{FF2B5EF4-FFF2-40B4-BE49-F238E27FC236}">
                <a16:creationId xmlns:a16="http://schemas.microsoft.com/office/drawing/2014/main" id="{71D29264-39EA-A67E-B6A5-900FCD54A22B}"/>
              </a:ext>
            </a:extLst>
          </p:cNvPr>
          <p:cNvSpPr/>
          <p:nvPr/>
        </p:nvSpPr>
        <p:spPr>
          <a:xfrm>
            <a:off x="174919" y="3903301"/>
            <a:ext cx="3957131" cy="89342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8" name="Rectangle 27">
            <a:extLst>
              <a:ext uri="{FF2B5EF4-FFF2-40B4-BE49-F238E27FC236}">
                <a16:creationId xmlns:a16="http://schemas.microsoft.com/office/drawing/2014/main" id="{D2671D55-2990-AF24-D94D-7531FADD6389}"/>
              </a:ext>
            </a:extLst>
          </p:cNvPr>
          <p:cNvSpPr/>
          <p:nvPr/>
        </p:nvSpPr>
        <p:spPr>
          <a:xfrm>
            <a:off x="174918" y="3891222"/>
            <a:ext cx="3957131" cy="320232"/>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do you need? What are your team’s hidden assets?</a:t>
            </a:r>
            <a:endParaRPr lang="da-DK" sz="1000" dirty="0">
              <a:solidFill>
                <a:schemeClr val="tx1"/>
              </a:solidFill>
              <a:latin typeface="Inter"/>
            </a:endParaRPr>
          </a:p>
          <a:p>
            <a:endParaRPr lang="da-DK" sz="1000" dirty="0">
              <a:solidFill>
                <a:schemeClr val="tx1"/>
              </a:solidFill>
              <a:latin typeface="Inter"/>
            </a:endParaRPr>
          </a:p>
        </p:txBody>
      </p:sp>
      <p:sp>
        <p:nvSpPr>
          <p:cNvPr id="29" name="Rectangle 28">
            <a:extLst>
              <a:ext uri="{FF2B5EF4-FFF2-40B4-BE49-F238E27FC236}">
                <a16:creationId xmlns:a16="http://schemas.microsoft.com/office/drawing/2014/main" id="{C8134836-493E-6C01-9E53-495AC81FAFF1}"/>
              </a:ext>
            </a:extLst>
          </p:cNvPr>
          <p:cNvSpPr/>
          <p:nvPr/>
        </p:nvSpPr>
        <p:spPr>
          <a:xfrm>
            <a:off x="174919" y="4876504"/>
            <a:ext cx="3957131" cy="979594"/>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0" name="Rectangle 29">
            <a:extLst>
              <a:ext uri="{FF2B5EF4-FFF2-40B4-BE49-F238E27FC236}">
                <a16:creationId xmlns:a16="http://schemas.microsoft.com/office/drawing/2014/main" id="{FBB27665-08E2-1D20-E7D9-4747C59F8643}"/>
              </a:ext>
            </a:extLst>
          </p:cNvPr>
          <p:cNvSpPr/>
          <p:nvPr/>
        </p:nvSpPr>
        <p:spPr>
          <a:xfrm>
            <a:off x="174918" y="4864425"/>
            <a:ext cx="3957131" cy="320232"/>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are your team’s hidden assets?</a:t>
            </a:r>
            <a:endParaRPr lang="da-DK" sz="1000" dirty="0">
              <a:solidFill>
                <a:schemeClr val="tx1"/>
              </a:solidFill>
              <a:latin typeface="Inter"/>
            </a:endParaRPr>
          </a:p>
        </p:txBody>
      </p:sp>
      <p:sp>
        <p:nvSpPr>
          <p:cNvPr id="31" name="Rectangle 30">
            <a:extLst>
              <a:ext uri="{FF2B5EF4-FFF2-40B4-BE49-F238E27FC236}">
                <a16:creationId xmlns:a16="http://schemas.microsoft.com/office/drawing/2014/main" id="{AA010003-5132-F37A-0C13-268781124AB3}"/>
              </a:ext>
            </a:extLst>
          </p:cNvPr>
          <p:cNvSpPr/>
          <p:nvPr/>
        </p:nvSpPr>
        <p:spPr>
          <a:xfrm>
            <a:off x="174920" y="5972592"/>
            <a:ext cx="11799745" cy="781232"/>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2" name="Rectangle 31">
            <a:extLst>
              <a:ext uri="{FF2B5EF4-FFF2-40B4-BE49-F238E27FC236}">
                <a16:creationId xmlns:a16="http://schemas.microsoft.com/office/drawing/2014/main" id="{A31A7018-090D-6397-0936-0B235FF9AD41}"/>
              </a:ext>
            </a:extLst>
          </p:cNvPr>
          <p:cNvSpPr/>
          <p:nvPr/>
        </p:nvSpPr>
        <p:spPr>
          <a:xfrm>
            <a:off x="174919" y="5960513"/>
            <a:ext cx="11799745" cy="320232"/>
          </a:xfrm>
          <a:prstGeom prst="rect">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Inter"/>
              </a:rPr>
              <a:t>Assumptions?</a:t>
            </a:r>
            <a:endParaRPr lang="da-DK" sz="1200" dirty="0">
              <a:solidFill>
                <a:schemeClr val="tx1"/>
              </a:solidFill>
              <a:latin typeface="Inter"/>
            </a:endParaRPr>
          </a:p>
        </p:txBody>
      </p:sp>
      <p:sp>
        <p:nvSpPr>
          <p:cNvPr id="33" name="Rectangle 32">
            <a:extLst>
              <a:ext uri="{FF2B5EF4-FFF2-40B4-BE49-F238E27FC236}">
                <a16:creationId xmlns:a16="http://schemas.microsoft.com/office/drawing/2014/main" id="{66298AF8-56CD-9918-1A44-E339F377FBCB}"/>
              </a:ext>
            </a:extLst>
          </p:cNvPr>
          <p:cNvSpPr/>
          <p:nvPr/>
        </p:nvSpPr>
        <p:spPr>
          <a:xfrm>
            <a:off x="8017533" y="1160839"/>
            <a:ext cx="3957131" cy="89342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4" name="Rectangle 33">
            <a:extLst>
              <a:ext uri="{FF2B5EF4-FFF2-40B4-BE49-F238E27FC236}">
                <a16:creationId xmlns:a16="http://schemas.microsoft.com/office/drawing/2014/main" id="{8AD9DFD0-2835-5654-6B60-95C8EFB74E7F}"/>
              </a:ext>
            </a:extLst>
          </p:cNvPr>
          <p:cNvSpPr/>
          <p:nvPr/>
        </p:nvSpPr>
        <p:spPr>
          <a:xfrm>
            <a:off x="8017532" y="1156797"/>
            <a:ext cx="3957131" cy="320232"/>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Who is your target partner?</a:t>
            </a:r>
            <a:endParaRPr lang="da-DK" sz="1000" dirty="0">
              <a:solidFill>
                <a:schemeClr val="tx1"/>
              </a:solidFill>
              <a:latin typeface="Inter"/>
            </a:endParaRPr>
          </a:p>
        </p:txBody>
      </p:sp>
      <p:sp>
        <p:nvSpPr>
          <p:cNvPr id="35" name="Rectangle 34">
            <a:extLst>
              <a:ext uri="{FF2B5EF4-FFF2-40B4-BE49-F238E27FC236}">
                <a16:creationId xmlns:a16="http://schemas.microsoft.com/office/drawing/2014/main" id="{9624590A-711E-4F30-41EC-CC75F74F5279}"/>
              </a:ext>
            </a:extLst>
          </p:cNvPr>
          <p:cNvSpPr/>
          <p:nvPr/>
        </p:nvSpPr>
        <p:spPr>
          <a:xfrm>
            <a:off x="8017533" y="2131511"/>
            <a:ext cx="3957131" cy="89342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6" name="Rectangle 35">
            <a:extLst>
              <a:ext uri="{FF2B5EF4-FFF2-40B4-BE49-F238E27FC236}">
                <a16:creationId xmlns:a16="http://schemas.microsoft.com/office/drawing/2014/main" id="{9F9A1298-6F4D-9103-AF5D-7C5554326AAC}"/>
              </a:ext>
            </a:extLst>
          </p:cNvPr>
          <p:cNvSpPr/>
          <p:nvPr/>
        </p:nvSpPr>
        <p:spPr>
          <a:xfrm>
            <a:off x="8017532" y="2127469"/>
            <a:ext cx="3957131" cy="320232"/>
          </a:xfrm>
          <a:prstGeom prst="rect">
            <a:avLst/>
          </a:prstGeom>
          <a:solidFill>
            <a:srgbClr val="C2A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sector is the target partner from?</a:t>
            </a:r>
            <a:endParaRPr lang="da-DK" sz="1000" dirty="0">
              <a:solidFill>
                <a:schemeClr val="tx1"/>
              </a:solidFill>
              <a:latin typeface="Inter"/>
            </a:endParaRPr>
          </a:p>
        </p:txBody>
      </p:sp>
      <p:sp>
        <p:nvSpPr>
          <p:cNvPr id="39" name="Rectangle 38">
            <a:extLst>
              <a:ext uri="{FF2B5EF4-FFF2-40B4-BE49-F238E27FC236}">
                <a16:creationId xmlns:a16="http://schemas.microsoft.com/office/drawing/2014/main" id="{CA8E74B4-336D-4088-4AF3-99292C003124}"/>
              </a:ext>
            </a:extLst>
          </p:cNvPr>
          <p:cNvSpPr/>
          <p:nvPr/>
        </p:nvSpPr>
        <p:spPr>
          <a:xfrm>
            <a:off x="8017533" y="3102183"/>
            <a:ext cx="983344" cy="275391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0" name="Rectangle 39">
            <a:extLst>
              <a:ext uri="{FF2B5EF4-FFF2-40B4-BE49-F238E27FC236}">
                <a16:creationId xmlns:a16="http://schemas.microsoft.com/office/drawing/2014/main" id="{0CAA856F-4B05-9443-35D4-47C283715E84}"/>
              </a:ext>
            </a:extLst>
          </p:cNvPr>
          <p:cNvSpPr/>
          <p:nvPr/>
        </p:nvSpPr>
        <p:spPr>
          <a:xfrm>
            <a:off x="8010090" y="3098141"/>
            <a:ext cx="990786" cy="793082"/>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is your target partner’s background</a:t>
            </a:r>
            <a:r>
              <a:rPr lang="en-US" sz="1200" dirty="0">
                <a:solidFill>
                  <a:schemeClr val="tx1"/>
                </a:solidFill>
                <a:latin typeface="Inter"/>
              </a:rPr>
              <a:t>?</a:t>
            </a:r>
            <a:endParaRPr lang="da-DK" sz="1200" dirty="0">
              <a:solidFill>
                <a:schemeClr val="tx1"/>
              </a:solidFill>
              <a:latin typeface="Inter"/>
            </a:endParaRPr>
          </a:p>
        </p:txBody>
      </p:sp>
      <p:sp>
        <p:nvSpPr>
          <p:cNvPr id="41" name="Rectangle 40">
            <a:extLst>
              <a:ext uri="{FF2B5EF4-FFF2-40B4-BE49-F238E27FC236}">
                <a16:creationId xmlns:a16="http://schemas.microsoft.com/office/drawing/2014/main" id="{FC88D7E1-12B1-5679-8028-DDD5E45C957E}"/>
              </a:ext>
            </a:extLst>
          </p:cNvPr>
          <p:cNvSpPr/>
          <p:nvPr/>
        </p:nvSpPr>
        <p:spPr>
          <a:xfrm>
            <a:off x="10991319" y="3102183"/>
            <a:ext cx="983344" cy="275391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2" name="Rectangle 41">
            <a:extLst>
              <a:ext uri="{FF2B5EF4-FFF2-40B4-BE49-F238E27FC236}">
                <a16:creationId xmlns:a16="http://schemas.microsoft.com/office/drawing/2014/main" id="{F1F2D2E2-C4E6-644B-6EB5-B388AA05C178}"/>
              </a:ext>
            </a:extLst>
          </p:cNvPr>
          <p:cNvSpPr/>
          <p:nvPr/>
        </p:nvSpPr>
        <p:spPr>
          <a:xfrm>
            <a:off x="10991318" y="3098141"/>
            <a:ext cx="983344" cy="793082"/>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are your target partner’s values?</a:t>
            </a:r>
            <a:endParaRPr lang="da-DK" sz="1000" dirty="0">
              <a:solidFill>
                <a:schemeClr val="tx1"/>
              </a:solidFill>
              <a:latin typeface="Inter"/>
            </a:endParaRPr>
          </a:p>
        </p:txBody>
      </p:sp>
      <p:sp>
        <p:nvSpPr>
          <p:cNvPr id="43" name="Rectangle 42">
            <a:extLst>
              <a:ext uri="{FF2B5EF4-FFF2-40B4-BE49-F238E27FC236}">
                <a16:creationId xmlns:a16="http://schemas.microsoft.com/office/drawing/2014/main" id="{E9403917-723F-2C5B-EF30-2F6FB4E03DB3}"/>
              </a:ext>
            </a:extLst>
          </p:cNvPr>
          <p:cNvSpPr/>
          <p:nvPr/>
        </p:nvSpPr>
        <p:spPr>
          <a:xfrm>
            <a:off x="9100236" y="3105045"/>
            <a:ext cx="1793050" cy="1330680"/>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4" name="Rectangle 43">
            <a:extLst>
              <a:ext uri="{FF2B5EF4-FFF2-40B4-BE49-F238E27FC236}">
                <a16:creationId xmlns:a16="http://schemas.microsoft.com/office/drawing/2014/main" id="{24AFC5B4-7001-4E8B-F686-1E485FA93CF2}"/>
              </a:ext>
            </a:extLst>
          </p:cNvPr>
          <p:cNvSpPr/>
          <p:nvPr/>
        </p:nvSpPr>
        <p:spPr>
          <a:xfrm>
            <a:off x="9100235" y="3101003"/>
            <a:ext cx="1793050" cy="488870"/>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does your target partner want?</a:t>
            </a:r>
            <a:endParaRPr lang="da-DK" sz="1000" dirty="0">
              <a:solidFill>
                <a:schemeClr val="tx1"/>
              </a:solidFill>
              <a:latin typeface="Inter"/>
            </a:endParaRPr>
          </a:p>
        </p:txBody>
      </p:sp>
      <p:sp>
        <p:nvSpPr>
          <p:cNvPr id="45" name="Rectangle 44">
            <a:extLst>
              <a:ext uri="{FF2B5EF4-FFF2-40B4-BE49-F238E27FC236}">
                <a16:creationId xmlns:a16="http://schemas.microsoft.com/office/drawing/2014/main" id="{3911302A-4EE0-B0FE-36E1-57AF4B9244A1}"/>
              </a:ext>
            </a:extLst>
          </p:cNvPr>
          <p:cNvSpPr/>
          <p:nvPr/>
        </p:nvSpPr>
        <p:spPr>
          <a:xfrm>
            <a:off x="9098910" y="4589484"/>
            <a:ext cx="1793050" cy="1266614"/>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6" name="Rectangle 45">
            <a:extLst>
              <a:ext uri="{FF2B5EF4-FFF2-40B4-BE49-F238E27FC236}">
                <a16:creationId xmlns:a16="http://schemas.microsoft.com/office/drawing/2014/main" id="{031FE97B-2F73-35F0-F359-8F2127BBE276}"/>
              </a:ext>
            </a:extLst>
          </p:cNvPr>
          <p:cNvSpPr/>
          <p:nvPr/>
        </p:nvSpPr>
        <p:spPr>
          <a:xfrm>
            <a:off x="9098910" y="4521375"/>
            <a:ext cx="1793050" cy="45071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Inter"/>
              </a:rPr>
              <a:t>What are your target partner’s current actions?</a:t>
            </a:r>
            <a:endParaRPr lang="da-DK" sz="1000" dirty="0">
              <a:solidFill>
                <a:schemeClr val="tx1"/>
              </a:solidFill>
              <a:latin typeface="Inter"/>
            </a:endParaRPr>
          </a:p>
        </p:txBody>
      </p:sp>
      <p:sp>
        <p:nvSpPr>
          <p:cNvPr id="56" name="Rectangle 55">
            <a:extLst>
              <a:ext uri="{FF2B5EF4-FFF2-40B4-BE49-F238E27FC236}">
                <a16:creationId xmlns:a16="http://schemas.microsoft.com/office/drawing/2014/main" id="{EE0A9E48-7C31-5DED-7D9B-B2500915A947}"/>
              </a:ext>
            </a:extLst>
          </p:cNvPr>
          <p:cNvSpPr/>
          <p:nvPr/>
        </p:nvSpPr>
        <p:spPr>
          <a:xfrm>
            <a:off x="4674107" y="1156796"/>
            <a:ext cx="3187156" cy="115306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59" name="Rectangle 58">
            <a:extLst>
              <a:ext uri="{FF2B5EF4-FFF2-40B4-BE49-F238E27FC236}">
                <a16:creationId xmlns:a16="http://schemas.microsoft.com/office/drawing/2014/main" id="{4AFB5578-CC11-8949-F2E5-E50563AF9512}"/>
              </a:ext>
            </a:extLst>
          </p:cNvPr>
          <p:cNvSpPr/>
          <p:nvPr/>
        </p:nvSpPr>
        <p:spPr>
          <a:xfrm>
            <a:off x="4668213" y="2899619"/>
            <a:ext cx="3187156" cy="115306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60" name="Rectangle 59">
            <a:extLst>
              <a:ext uri="{FF2B5EF4-FFF2-40B4-BE49-F238E27FC236}">
                <a16:creationId xmlns:a16="http://schemas.microsoft.com/office/drawing/2014/main" id="{638E6499-0284-999D-4642-9BAFC99D63A2}"/>
              </a:ext>
            </a:extLst>
          </p:cNvPr>
          <p:cNvSpPr/>
          <p:nvPr/>
        </p:nvSpPr>
        <p:spPr>
          <a:xfrm>
            <a:off x="4668213" y="4079736"/>
            <a:ext cx="3187156" cy="115306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64" name="Rectangle 63">
            <a:extLst>
              <a:ext uri="{FF2B5EF4-FFF2-40B4-BE49-F238E27FC236}">
                <a16:creationId xmlns:a16="http://schemas.microsoft.com/office/drawing/2014/main" id="{1AA513B0-E50B-6596-4593-2E6F4D9E97D3}"/>
              </a:ext>
            </a:extLst>
          </p:cNvPr>
          <p:cNvSpPr/>
          <p:nvPr/>
        </p:nvSpPr>
        <p:spPr>
          <a:xfrm>
            <a:off x="4668213" y="2339662"/>
            <a:ext cx="3187156" cy="532905"/>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65" name="Rectangle 64">
            <a:extLst>
              <a:ext uri="{FF2B5EF4-FFF2-40B4-BE49-F238E27FC236}">
                <a16:creationId xmlns:a16="http://schemas.microsoft.com/office/drawing/2014/main" id="{5D3FC6C1-E7AE-DEB2-5373-F43BEF59C263}"/>
              </a:ext>
            </a:extLst>
          </p:cNvPr>
          <p:cNvSpPr/>
          <p:nvPr/>
        </p:nvSpPr>
        <p:spPr>
          <a:xfrm>
            <a:off x="4668213" y="5253471"/>
            <a:ext cx="3187156" cy="594130"/>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pic>
        <p:nvPicPr>
          <p:cNvPr id="67" name="Graphic 66" descr="Badge 1 outline">
            <a:extLst>
              <a:ext uri="{FF2B5EF4-FFF2-40B4-BE49-F238E27FC236}">
                <a16:creationId xmlns:a16="http://schemas.microsoft.com/office/drawing/2014/main" id="{5084C77B-77C2-A92B-6641-5C37674735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93202" y="1152802"/>
            <a:ext cx="597728" cy="597728"/>
          </a:xfrm>
          <a:prstGeom prst="rect">
            <a:avLst/>
          </a:prstGeom>
        </p:spPr>
      </p:pic>
      <p:pic>
        <p:nvPicPr>
          <p:cNvPr id="69" name="Graphic 68" descr="Badge outline">
            <a:extLst>
              <a:ext uri="{FF2B5EF4-FFF2-40B4-BE49-F238E27FC236}">
                <a16:creationId xmlns:a16="http://schemas.microsoft.com/office/drawing/2014/main" id="{C2E3B1DE-D409-AFC6-59F8-921EC17DFE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98384" y="1708471"/>
            <a:ext cx="597600" cy="597600"/>
          </a:xfrm>
          <a:prstGeom prst="rect">
            <a:avLst/>
          </a:prstGeom>
        </p:spPr>
      </p:pic>
      <p:pic>
        <p:nvPicPr>
          <p:cNvPr id="71" name="Graphic 70" descr="Badge 8 outline">
            <a:extLst>
              <a:ext uri="{FF2B5EF4-FFF2-40B4-BE49-F238E27FC236}">
                <a16:creationId xmlns:a16="http://schemas.microsoft.com/office/drawing/2014/main" id="{D29CBB8C-C662-3018-FCD1-E2CE9EE7029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97113" y="5251736"/>
            <a:ext cx="597600" cy="597600"/>
          </a:xfrm>
          <a:prstGeom prst="rect">
            <a:avLst/>
          </a:prstGeom>
        </p:spPr>
      </p:pic>
      <p:pic>
        <p:nvPicPr>
          <p:cNvPr id="73" name="Graphic 72" descr="Badge 3 outline">
            <a:extLst>
              <a:ext uri="{FF2B5EF4-FFF2-40B4-BE49-F238E27FC236}">
                <a16:creationId xmlns:a16="http://schemas.microsoft.com/office/drawing/2014/main" id="{6B470D53-D3D8-B00E-F31D-456223ACBA0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97113" y="2279577"/>
            <a:ext cx="597600" cy="597600"/>
          </a:xfrm>
          <a:prstGeom prst="rect">
            <a:avLst/>
          </a:prstGeom>
        </p:spPr>
      </p:pic>
      <p:pic>
        <p:nvPicPr>
          <p:cNvPr id="75" name="Graphic 74" descr="Badge 4 outline">
            <a:extLst>
              <a:ext uri="{FF2B5EF4-FFF2-40B4-BE49-F238E27FC236}">
                <a16:creationId xmlns:a16="http://schemas.microsoft.com/office/drawing/2014/main" id="{1669A31A-B65C-C522-5B1E-A2791DC0353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00709" y="2858899"/>
            <a:ext cx="597600" cy="597600"/>
          </a:xfrm>
          <a:prstGeom prst="rect">
            <a:avLst/>
          </a:prstGeom>
        </p:spPr>
      </p:pic>
      <p:pic>
        <p:nvPicPr>
          <p:cNvPr id="77" name="Graphic 76" descr="Badge 7 outline">
            <a:extLst>
              <a:ext uri="{FF2B5EF4-FFF2-40B4-BE49-F238E27FC236}">
                <a16:creationId xmlns:a16="http://schemas.microsoft.com/office/drawing/2014/main" id="{85CBA839-BBC6-ABB6-3667-4C1C771D22A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100709" y="4638022"/>
            <a:ext cx="597600" cy="597600"/>
          </a:xfrm>
          <a:prstGeom prst="rect">
            <a:avLst/>
          </a:prstGeom>
        </p:spPr>
      </p:pic>
      <p:pic>
        <p:nvPicPr>
          <p:cNvPr id="79" name="Graphic 78" descr="Badge 5 outline">
            <a:extLst>
              <a:ext uri="{FF2B5EF4-FFF2-40B4-BE49-F238E27FC236}">
                <a16:creationId xmlns:a16="http://schemas.microsoft.com/office/drawing/2014/main" id="{7C179A70-50B6-EB6F-1775-2BF10601B56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03959" y="3445088"/>
            <a:ext cx="597600" cy="597600"/>
          </a:xfrm>
          <a:prstGeom prst="rect">
            <a:avLst/>
          </a:prstGeom>
        </p:spPr>
      </p:pic>
      <p:pic>
        <p:nvPicPr>
          <p:cNvPr id="81" name="Graphic 80" descr="Badge 6 outline">
            <a:extLst>
              <a:ext uri="{FF2B5EF4-FFF2-40B4-BE49-F238E27FC236}">
                <a16:creationId xmlns:a16="http://schemas.microsoft.com/office/drawing/2014/main" id="{0AD91BAC-8CF0-4958-C2D8-63BA12111A6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093266" y="4049031"/>
            <a:ext cx="597600" cy="597600"/>
          </a:xfrm>
          <a:prstGeom prst="rect">
            <a:avLst/>
          </a:prstGeom>
        </p:spPr>
      </p:pic>
    </p:spTree>
    <p:extLst>
      <p:ext uri="{BB962C8B-B14F-4D97-AF65-F5344CB8AC3E}">
        <p14:creationId xmlns:p14="http://schemas.microsoft.com/office/powerpoint/2010/main" val="1789076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RK Document" ma:contentTypeID="0x010100BAF7254234723E48BEAA5279D19E83B80071A4DE9977CE5C44A7C2697AAD021DA5" ma:contentTypeVersion="29" ma:contentTypeDescription="Create a new document." ma:contentTypeScope="" ma:versionID="3bfbd313ede7efe9cb67f16d67f76496">
  <xsd:schema xmlns:xsd="http://www.w3.org/2001/XMLSchema" xmlns:xs="http://www.w3.org/2001/XMLSchema" xmlns:p="http://schemas.microsoft.com/office/2006/metadata/properties" xmlns:ns2="d04ac8df-6fd2-482f-b819-b97b1136af7f" xmlns:ns3="9a29e298-6711-4c2e-b998-25b6d616e0da" xmlns:ns4="abbeec68-b05e-4e2e-88e5-2ac3e13fe809" xmlns:ns5="e220af6b-6bbf-4e77-9768-978fa9cfcb66" xmlns:ns6="14bfd2bb-3d4a-4549-9197-f3410a8da64b" xmlns:ns7="0248c0ea-29d7-4d74-b0ca-d2033b5a6160" targetNamespace="http://schemas.microsoft.com/office/2006/metadata/properties" ma:root="true" ma:fieldsID="912144e763c5e4e3ef02e4ed9a0c6d29" ns2:_="" ns3:_="" ns4:_="" ns5:_="" ns6:_="" ns7:_="">
    <xsd:import namespace="d04ac8df-6fd2-482f-b819-b97b1136af7f"/>
    <xsd:import namespace="9a29e298-6711-4c2e-b998-25b6d616e0da"/>
    <xsd:import namespace="abbeec68-b05e-4e2e-88e5-2ac3e13fe809"/>
    <xsd:import namespace="e220af6b-6bbf-4e77-9768-978fa9cfcb66"/>
    <xsd:import namespace="14bfd2bb-3d4a-4549-9197-f3410a8da64b"/>
    <xsd:import namespace="0248c0ea-29d7-4d74-b0ca-d2033b5a6160"/>
    <xsd:element name="properties">
      <xsd:complexType>
        <xsd:sequence>
          <xsd:element name="documentManagement">
            <xsd:complexType>
              <xsd:all>
                <xsd:element ref="ns2:rkActDate" minOccurs="0"/>
                <xsd:element ref="ns2:rkDeletionDate" minOccurs="0"/>
                <xsd:element ref="ns2:rkYellowNoteDoc" minOccurs="0"/>
                <xsd:element ref="ns2:rkDocumentAdvis" minOccurs="0"/>
                <xsd:element ref="ns2:rkArchivingPeriod" minOccurs="0"/>
                <xsd:element ref="ns4:wp_tag" minOccurs="0"/>
                <xsd:element ref="ns4:wpDocumentId" minOccurs="0"/>
                <xsd:element ref="ns5:wp_entitynamefield" minOccurs="0"/>
                <xsd:element ref="ns2:wpBusinessModule" minOccurs="0"/>
                <xsd:element ref="ns2:rkProjectNumber" minOccurs="0"/>
                <xsd:element ref="ns2:rkCaseID" minOccurs="0"/>
                <xsd:element ref="ns5:rkParentCase" minOccurs="0"/>
                <xsd:element ref="ns5:rkParentCase_x003a_Name" minOccurs="0"/>
                <xsd:element ref="ns6:wpItemlocation" minOccurs="0"/>
                <xsd:element ref="ns7:rkRelatedDoc" minOccurs="0"/>
                <xsd:element ref="ns2:rkConfidential" minOccurs="0"/>
                <xsd:element ref="ns5:l0b87f47b5fd40b6a4e348aaf4c7e8b4" minOccurs="0"/>
                <xsd:element ref="ns2:e5404abefda04403849637b8b186ca8b" minOccurs="0"/>
                <xsd:element ref="ns5:o11674a1c5194f539b8fac7b8bdf8889" minOccurs="0"/>
                <xsd:element ref="ns2:p8b010f7df5842dca681a0912c2bcab2" minOccurs="0"/>
                <xsd:element ref="ns3:TaxCatchAllLabel" minOccurs="0"/>
                <xsd:element ref="ns3:TaxCatchAll" minOccurs="0"/>
                <xsd:element ref="ns5:d923a72535ef400db5bb91fb99033a1e" minOccurs="0"/>
                <xsd:element ref="ns2:a30301ec14f1485491da311a88d487d0" minOccurs="0"/>
                <xsd:element ref="ns5:MediaServiceMetadata" minOccurs="0"/>
                <xsd:element ref="ns5:MediaServiceFastMetadata" minOccurs="0"/>
                <xsd:element ref="ns5:MediaServiceAutoKeyPoints" minOccurs="0"/>
                <xsd:element ref="ns5:MediaServiceKeyPoints" minOccurs="0"/>
                <xsd:element ref="ns5:lcf76f155ced4ddcb4097134ff3c332f" minOccurs="0"/>
                <xsd:element ref="ns5:MediaServiceGenerationTime" minOccurs="0"/>
                <xsd:element ref="ns5:MediaServiceEventHashCode" minOccurs="0"/>
                <xsd:element ref="ns5:MediaServiceSearchProperties" minOccurs="0"/>
                <xsd:element ref="ns5:zpaGDPR_Sag_Beregnet" minOccurs="0"/>
                <xsd:element ref="ns5: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ac8df-6fd2-482f-b819-b97b1136af7f" elementFormDefault="qualified">
    <xsd:import namespace="http://schemas.microsoft.com/office/2006/documentManagement/types"/>
    <xsd:import namespace="http://schemas.microsoft.com/office/infopath/2007/PartnerControls"/>
    <xsd:element name="rkActDate" ma:index="2" nillable="true" ma:displayName="Date of document creation" ma:description="If you upload an already existing document, you can use this field to note the original date of creating the document." ma:format="DateOnly" ma:internalName="rkActDate" ma:readOnly="false">
      <xsd:simpleType>
        <xsd:restriction base="dms:DateTime"/>
      </xsd:simpleType>
    </xsd:element>
    <xsd:element name="rkDeletionDate" ma:index="3" nillable="true" ma:displayName="Deletion Date" ma:description="" ma:format="DateOnly" ma:internalName="rkDeletionDate" ma:readOnly="false">
      <xsd:simpleType>
        <xsd:restriction base="dms:DateTime"/>
      </xsd:simpleType>
    </xsd:element>
    <xsd:element name="rkYellowNoteDoc" ma:index="4" nillable="true" ma:displayName="Yellow Note Doc" ma:internalName="rkYellowNoteDoc" ma:readOnly="false">
      <xsd:simpleType>
        <xsd:restriction base="dms:Note">
          <xsd:maxLength value="255"/>
        </xsd:restriction>
      </xsd:simpleType>
    </xsd:element>
    <xsd:element name="rkDocumentAdvis" ma:index="7" nillable="true" ma:displayName="Document Advis" ma:hidden="true" ma:internalName="rkDocumentAdvis" ma:readOnly="false">
      <xsd:simpleType>
        <xsd:restriction base="dms:Note"/>
      </xsd:simpleType>
    </xsd:element>
    <xsd:element name="rkArchivingPeriod" ma:index="8" nillable="true" ma:displayName="Archiving Period" ma:default="2019-2024" ma:hidden="true" ma:internalName="rkArchivingPeriod" ma:readOnly="false">
      <xsd:simpleType>
        <xsd:restriction base="dms:Text">
          <xsd:maxLength value="255"/>
        </xsd:restriction>
      </xsd:simpleType>
    </xsd:element>
    <xsd:element name="wpBusinessModule" ma:index="12" nillable="true" ma:displayName="Business Module" ma:default="LK Sager" ma:hidden="true" ma:internalName="wpBusinessModule" ma:readOnly="false">
      <xsd:simpleType>
        <xsd:restriction base="dms:Text"/>
      </xsd:simpleType>
    </xsd:element>
    <xsd:element name="rkProjectNumber" ma:index="13" nillable="true" ma:displayName="Project Number" ma:default="" ma:hidden="true" ma:internalName="rkProjectNumber" ma:readOnly="false">
      <xsd:simpleType>
        <xsd:restriction base="dms:Text">
          <xsd:maxLength value="255"/>
        </xsd:restriction>
      </xsd:simpleType>
    </xsd:element>
    <xsd:element name="rkCaseID" ma:index="16" nillable="true" ma:displayName="Case ID" ma:default="LK-2022-000562" ma:hidden="true" ma:internalName="rkCaseID" ma:readOnly="false">
      <xsd:simpleType>
        <xsd:restriction base="dms:Text">
          <xsd:maxLength value="255"/>
        </xsd:restriction>
      </xsd:simpleType>
    </xsd:element>
    <xsd:element name="rkConfidential" ma:index="26" nillable="true" ma:displayName="Confidential" ma:default="False" ma:description="" ma:internalName="rkConfidential" ma:readOnly="false">
      <xsd:simpleType>
        <xsd:restriction base="dms:Boolean"/>
      </xsd:simpleType>
    </xsd:element>
    <xsd:element name="e5404abefda04403849637b8b186ca8b" ma:index="28" nillable="true" ma:taxonomy="true" ma:internalName="e5404abefda04403849637b8b186ca8b" ma:taxonomyFieldName="rkDocumentStatus" ma:displayName="Document Status" ma:readOnly="false" ma:default="2;#Final|9ae6fcd9-b451-46c0-9019-188a10b11456" ma:fieldId="{e5404abe-fda0-4403-8496-37b8b186ca8b}" ma:sspId="a6bba7c3-5107-49f1-abb3-1b46ebc15f72" ma:termSetId="78361e7a-d923-40e8-a730-0048d23b6454" ma:anchorId="a29111a7-f711-4224-8350-0bd8393b3a0f" ma:open="false" ma:isKeyword="false">
      <xsd:complexType>
        <xsd:sequence>
          <xsd:element ref="pc:Terms" minOccurs="0" maxOccurs="1"/>
        </xsd:sequence>
      </xsd:complexType>
    </xsd:element>
    <xsd:element name="p8b010f7df5842dca681a0912c2bcab2" ma:index="31" nillable="true" ma:taxonomy="true" ma:internalName="p8b010f7df5842dca681a0912c2bcab2" ma:taxonomyFieldName="rkDocDirection" ma:displayName="Document Direction" ma:readOnly="false" ma:default="1;#Internal|bf6bc60c-60b7-4f48-b412-c18e1ee58d20" ma:fieldId="{98b010f7-df58-42dc-a681-a0912c2bcab2}" ma:sspId="a6bba7c3-5107-49f1-abb3-1b46ebc15f72" ma:termSetId="79fb452f-4e81-49d7-bc6b-6702f6ca3880" ma:anchorId="ff9dba2f-780a-414f-8471-20c97a51bfc6" ma:open="false" ma:isKeyword="false">
      <xsd:complexType>
        <xsd:sequence>
          <xsd:element ref="pc:Terms" minOccurs="0" maxOccurs="1"/>
        </xsd:sequence>
      </xsd:complexType>
    </xsd:element>
    <xsd:element name="a30301ec14f1485491da311a88d487d0" ma:index="37" nillable="true" ma:taxonomy="true" ma:internalName="a30301ec14f1485491da311a88d487d0" ma:taxonomyFieldName="rkOpenConfidential" ma:displayName="Open/Confidential" ma:readOnly="false" ma:default="" ma:fieldId="{a30301ec-14f1-4854-91da-311a88d487d0}" ma:sspId="a6bba7c3-5107-49f1-abb3-1b46ebc15f72" ma:termSetId="a89445e1-73f4-4940-9c6c-20c6e19149d6" ma:anchorId="38c548bf-e54a-488a-9205-2631695ae108"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a29e298-6711-4c2e-b998-25b6d616e0da" elementFormDefault="qualified">
    <xsd:import namespace="http://schemas.microsoft.com/office/2006/documentManagement/types"/>
    <xsd:import namespace="http://schemas.microsoft.com/office/infopath/2007/PartnerControls"/>
    <xsd:element name="TaxCatchAllLabel" ma:index="32" nillable="true" ma:displayName="Taxonomy Catch All Column1" ma:hidden="true" ma:list="{80cadffb-3d8b-49e3-95b9-f1883cfd8ea0}" ma:internalName="TaxCatchAllLabel" ma:readOnly="true" ma:showField="CatchAllDataLabel" ma:web="9a29e298-6711-4c2e-b998-25b6d616e0da">
      <xsd:complexType>
        <xsd:complexContent>
          <xsd:extension base="dms:MultiChoiceLookup">
            <xsd:sequence>
              <xsd:element name="Value" type="dms:Lookup" maxOccurs="unbounded" minOccurs="0" nillable="true"/>
            </xsd:sequence>
          </xsd:extension>
        </xsd:complexContent>
      </xsd:complexType>
    </xsd:element>
    <xsd:element name="TaxCatchAll" ma:index="33" nillable="true" ma:displayName="Taxonomy Catch All Column" ma:hidden="true" ma:list="{80cadffb-3d8b-49e3-95b9-f1883cfd8ea0}" ma:internalName="TaxCatchAll" ma:showField="CatchAllData" ma:web="9a29e298-6711-4c2e-b998-25b6d616e0d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bbeec68-b05e-4e2e-88e5-2ac3e13fe809" elementFormDefault="qualified">
    <xsd:import namespace="http://schemas.microsoft.com/office/2006/documentManagement/types"/>
    <xsd:import namespace="http://schemas.microsoft.com/office/infopath/2007/PartnerControls"/>
    <xsd:element name="wp_tag" ma:index="9" nillable="true" ma:displayName="Stage tag" ma:default="Open" ma:internalName="wp_tag" ma:readOnly="false">
      <xsd:simpleType>
        <xsd:restriction base="dms:Text"/>
      </xsd:simpleType>
    </xsd:element>
    <xsd:element name="wpDocumentId" ma:index="10" nillable="true" ma:displayName="Document ID" ma:description="This field is can be used as a unique Document ID set by the WorkPoint Numerator Service" ma:hidden="true" ma:internalName="wpDocumentId"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20af6b-6bbf-4e77-9768-978fa9cfcb66" elementFormDefault="qualified">
    <xsd:import namespace="http://schemas.microsoft.com/office/2006/documentManagement/types"/>
    <xsd:import namespace="http://schemas.microsoft.com/office/infopath/2007/PartnerControls"/>
    <xsd:element name="wp_entitynamefield" ma:index="11" nillable="true" ma:displayName="Case name" ma:default="2022 Digital innovation toolbox" ma:hidden="true" ma:internalName="wp_entitynamefield" ma:readOnly="false">
      <xsd:simpleType>
        <xsd:restriction base="dms:Text"/>
      </xsd:simpleType>
    </xsd:element>
    <xsd:element name="rkParentCase" ma:index="18" nillable="true" ma:displayName="Parent Case ID" ma:default="" ma:hidden="true" ma:internalName="rkParentCase" ma:readOnly="false">
      <xsd:simpleType>
        <xsd:restriction base="dms:Text"/>
      </xsd:simpleType>
    </xsd:element>
    <xsd:element name="rkParentCase_x003a_Name" ma:index="19" nillable="true" ma:displayName="Parent Case" ma:default="" ma:hidden="true" ma:internalName="rkParentCase_x003a_Name" ma:readOnly="false">
      <xsd:simpleType>
        <xsd:restriction base="dms:Text"/>
      </xsd:simpleType>
    </xsd:element>
    <xsd:element name="l0b87f47b5fd40b6a4e348aaf4c7e8b4" ma:index="27" nillable="true" ma:taxonomy="true" ma:internalName="l0b87f47b5fd40b6a4e348aaf4c7e8b4" ma:taxonomyFieldName="rkProcess" ma:displayName="Process" ma:readOnly="false" ma:default="94;#Global|95facd43-4c32-4e9a-9df5-67821726541f" ma:fieldId="{50b87f47-b5fd-40b6-a4e3-48aaf4c7e8b4}" ma:sspId="a6bba7c3-5107-49f1-abb3-1b46ebc15f72" ma:termSetId="00571633-8780-43e7-b6b1-637829dbeb78" ma:anchorId="22bfe7ec-e31c-43a5-822a-3141cd045829" ma:open="false" ma:isKeyword="false">
      <xsd:complexType>
        <xsd:sequence>
          <xsd:element ref="pc:Terms" minOccurs="0" maxOccurs="1"/>
        </xsd:sequence>
      </xsd:complexType>
    </xsd:element>
    <xsd:element name="o11674a1c5194f539b8fac7b8bdf8889" ma:index="30" nillable="true" ma:taxonomy="true" ma:internalName="o11674a1c5194f539b8fac7b8bdf8889" ma:taxonomyFieldName="rkCaseRespUnit" ma:displayName="Case Responsible Unit" ma:readOnly="false" ma:default="267;#International afdeling:Technical Quality ＆ Impact|c9b49345-7375-4e11-a10f-4dbbde3a29a3" ma:fieldId="{811674a1-c519-4f53-9b8f-ac7b8bdf8889}" ma:sspId="a6bba7c3-5107-49f1-abb3-1b46ebc15f72" ma:termSetId="8e0c7b93-44db-40e5-8783-45b8f0433ae4" ma:anchorId="00000000-0000-0000-0000-000000000000" ma:open="false" ma:isKeyword="false">
      <xsd:complexType>
        <xsd:sequence>
          <xsd:element ref="pc:Terms" minOccurs="0" maxOccurs="1"/>
        </xsd:sequence>
      </xsd:complexType>
    </xsd:element>
    <xsd:element name="d923a72535ef400db5bb91fb99033a1e" ma:index="34" nillable="true" ma:taxonomy="true" ma:internalName="d923a72535ef400db5bb91fb99033a1e" ma:taxonomyFieldName="rkSubject" ma:displayName="Subject" ma:readOnly="false" ma:default="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 ma:fieldId="{d923a725-35ef-400d-b5bb-91fb99033a1e}" ma:taxonomyMulti="true" ma:sspId="a6bba7c3-5107-49f1-abb3-1b46ebc15f72" ma:termSetId="c39bd6dd-8752-448c-817a-60b94217b09a" ma:anchorId="877d3b0b-78a5-436d-b780-b7d2507d4384" ma:open="false" ma:isKeyword="false">
      <xsd:complexType>
        <xsd:sequence>
          <xsd:element ref="pc:Terms" minOccurs="0" maxOccurs="1"/>
        </xsd:sequence>
      </xsd:complexType>
    </xsd:element>
    <xsd:element name="MediaServiceMetadata" ma:index="38" nillable="true" ma:displayName="MediaServiceMetadata" ma:hidden="true" ma:internalName="MediaServiceMetadata" ma:readOnly="true">
      <xsd:simpleType>
        <xsd:restriction base="dms:Note"/>
      </xsd:simpleType>
    </xsd:element>
    <xsd:element name="MediaServiceFastMetadata" ma:index="39" nillable="true" ma:displayName="MediaServiceFastMetadata" ma:hidden="true" ma:internalName="MediaServiceFastMetadata" ma:readOnly="true">
      <xsd:simpleType>
        <xsd:restriction base="dms:Note"/>
      </xsd:simpleType>
    </xsd:element>
    <xsd:element name="MediaServiceAutoKeyPoints" ma:index="40" nillable="true" ma:displayName="MediaServiceAutoKeyPoints" ma:hidden="true" ma:internalName="MediaServiceAutoKeyPoints" ma:readOnly="true">
      <xsd:simpleType>
        <xsd:restriction base="dms:Note"/>
      </xsd:simpleType>
    </xsd:element>
    <xsd:element name="MediaServiceKeyPoints" ma:index="41" nillable="true" ma:displayName="KeyPoints" ma:internalName="MediaServiceKeyPoints" ma:readOnly="true">
      <xsd:simpleType>
        <xsd:restriction base="dms:Note">
          <xsd:maxLength value="255"/>
        </xsd:restriction>
      </xsd:simpleType>
    </xsd:element>
    <xsd:element name="lcf76f155ced4ddcb4097134ff3c332f" ma:index="43" nillable="true" ma:taxonomy="true" ma:internalName="lcf76f155ced4ddcb4097134ff3c332f" ma:taxonomyFieldName="MediaServiceImageTags" ma:displayName="Image Tags" ma:readOnly="false" ma:fieldId="{5cf76f15-5ced-4ddc-b409-7134ff3c332f}" ma:taxonomyMulti="true" ma:sspId="a6bba7c3-5107-49f1-abb3-1b46ebc15f72" ma:termSetId="09814cd3-568e-fe90-9814-8d621ff8fb84" ma:anchorId="fba54fb3-c3e1-fe81-a776-ca4b69148c4d" ma:open="true" ma:isKeyword="false">
      <xsd:complexType>
        <xsd:sequence>
          <xsd:element ref="pc:Terms" minOccurs="0" maxOccurs="1"/>
        </xsd:sequence>
      </xsd:complexType>
    </xsd:element>
    <xsd:element name="MediaServiceGenerationTime" ma:index="44" nillable="true" ma:displayName="MediaServiceGenerationTime" ma:hidden="true" ma:internalName="MediaServiceGenerationTime" ma:readOnly="true">
      <xsd:simpleType>
        <xsd:restriction base="dms:Text"/>
      </xsd:simpleType>
    </xsd:element>
    <xsd:element name="MediaServiceEventHashCode" ma:index="45" nillable="true" ma:displayName="MediaServiceEventHashCode" ma:hidden="true" ma:internalName="MediaServiceEventHashCode"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element name="zpaGDPR_Sag_Beregnet" ma:index="47" nillable="true" ma:displayName="GDPR_Sag_Beregnet" ma:default="" ma:internalName="zpaGDPR_Sag_Beregnet" ma:readOnly="false">
      <xsd:simpleType>
        <xsd:restriction base="dms:Text"/>
      </xsd:simpleType>
    </xsd:element>
    <xsd:element name="MediaServiceObjectDetectorVersions" ma:index="4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fd2bb-3d4a-4549-9197-f3410a8da64b" elementFormDefault="qualified">
    <xsd:import namespace="http://schemas.microsoft.com/office/2006/documentManagement/types"/>
    <xsd:import namespace="http://schemas.microsoft.com/office/infopath/2007/PartnerControls"/>
    <xsd:element name="wpItemlocation" ma:index="22" nillable="true" ma:displayName="wpItemLocation" ma:default="52f89f3b39354c7c9851847cb57fcabb;4a4729547dea44959d8bce78817e3c8e;8718;" ma:internalName="wpItem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48c0ea-29d7-4d74-b0ca-d2033b5a6160" elementFormDefault="qualified">
    <xsd:import namespace="http://schemas.microsoft.com/office/2006/documentManagement/types"/>
    <xsd:import namespace="http://schemas.microsoft.com/office/infopath/2007/PartnerControls"/>
    <xsd:element name="rkRelatedDoc" ma:index="25" nillable="true" ma:displayName="Related document" ma:hidden="true" ma:list="{e220af6b-6bbf-4e77-9768-978fa9cfcb66}" ma:internalName="rkRelatedDoc" ma:readOnly="false"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kParentCase_x003a_Name xmlns="e220af6b-6bbf-4e77-9768-978fa9cfcb66" xsi:nil="true"/>
    <rkRelatedDoc xmlns="0248c0ea-29d7-4d74-b0ca-d2033b5a6160" xsi:nil="true"/>
    <rkYellowNoteDoc xmlns="d04ac8df-6fd2-482f-b819-b97b1136af7f" xsi:nil="true"/>
    <rkDocumentAdvis xmlns="d04ac8df-6fd2-482f-b819-b97b1136af7f" xsi:nil="true"/>
    <p8b010f7df5842dca681a0912c2bcab2 xmlns="d04ac8df-6fd2-482f-b819-b97b1136af7f">
      <Terms xmlns="http://schemas.microsoft.com/office/infopath/2007/PartnerControls">
        <TermInfo xmlns="http://schemas.microsoft.com/office/infopath/2007/PartnerControls">
          <TermName xmlns="http://schemas.microsoft.com/office/infopath/2007/PartnerControls">Internal</TermName>
          <TermId xmlns="http://schemas.microsoft.com/office/infopath/2007/PartnerControls">bf6bc60c-60b7-4f48-b412-c18e1ee58d20</TermId>
        </TermInfo>
      </Terms>
    </p8b010f7df5842dca681a0912c2bcab2>
    <wpBusinessModule xmlns="d04ac8df-6fd2-482f-b819-b97b1136af7f">LK Sager</wpBusinessModule>
    <rkConfidential xmlns="d04ac8df-6fd2-482f-b819-b97b1136af7f">false</rkConfidential>
    <wp_tag xmlns="abbeec68-b05e-4e2e-88e5-2ac3e13fe809">Open</wp_tag>
    <rkCaseID xmlns="d04ac8df-6fd2-482f-b819-b97b1136af7f">LK-2022-000562</rkCaseID>
    <wpDocumentId xmlns="abbeec68-b05e-4e2e-88e5-2ac3e13fe809">2023-241222</wpDocumentId>
    <e5404abefda04403849637b8b186ca8b xmlns="d04ac8df-6fd2-482f-b819-b97b1136af7f">
      <Terms xmlns="http://schemas.microsoft.com/office/infopath/2007/PartnerControls">
        <TermInfo xmlns="http://schemas.microsoft.com/office/infopath/2007/PartnerControls">
          <TermName xmlns="http://schemas.microsoft.com/office/infopath/2007/PartnerControls">Final</TermName>
          <TermId xmlns="http://schemas.microsoft.com/office/infopath/2007/PartnerControls">9ae6fcd9-b451-46c0-9019-188a10b11456</TermId>
        </TermInfo>
      </Terms>
    </e5404abefda04403849637b8b186ca8b>
    <rkActDate xmlns="d04ac8df-6fd2-482f-b819-b97b1136af7f" xsi:nil="true"/>
    <rkProjectNumber xmlns="d04ac8df-6fd2-482f-b819-b97b1136af7f" xsi:nil="true"/>
    <l0b87f47b5fd40b6a4e348aaf4c7e8b4 xmlns="e220af6b-6bbf-4e77-9768-978fa9cfcb66">
      <Terms xmlns="http://schemas.microsoft.com/office/infopath/2007/PartnerControls">
        <TermInfo xmlns="http://schemas.microsoft.com/office/infopath/2007/PartnerControls">
          <TermName xmlns="http://schemas.microsoft.com/office/infopath/2007/PartnerControls">Global</TermName>
          <TermId xmlns="http://schemas.microsoft.com/office/infopath/2007/PartnerControls">95facd43-4c32-4e9a-9df5-67821726541f</TermId>
        </TermInfo>
      </Terms>
    </l0b87f47b5fd40b6a4e348aaf4c7e8b4>
    <o11674a1c5194f539b8fac7b8bdf8889 xmlns="e220af6b-6bbf-4e77-9768-978fa9cfcb66">
      <Terms xmlns="http://schemas.microsoft.com/office/infopath/2007/PartnerControls">
        <TermInfo xmlns="http://schemas.microsoft.com/office/infopath/2007/PartnerControls">
          <TermName xmlns="http://schemas.microsoft.com/office/infopath/2007/PartnerControls">International afdeling:Technical Quality ＆ Impact</TermName>
          <TermId xmlns="http://schemas.microsoft.com/office/infopath/2007/PartnerControls">c9b49345-7375-4e11-a10f-4dbbde3a29a3</TermId>
        </TermInfo>
      </Terms>
    </o11674a1c5194f539b8fac7b8bdf8889>
    <lcf76f155ced4ddcb4097134ff3c332f xmlns="e220af6b-6bbf-4e77-9768-978fa9cfcb66">
      <Terms xmlns="http://schemas.microsoft.com/office/infopath/2007/PartnerControls"/>
    </lcf76f155ced4ddcb4097134ff3c332f>
    <zpaGDPR_Sag_Beregnet xmlns="e220af6b-6bbf-4e77-9768-978fa9cfcb66" xsi:nil="true"/>
    <rkArchivingPeriod xmlns="d04ac8df-6fd2-482f-b819-b97b1136af7f">2019-2024</rkArchivingPeriod>
    <rkDeletionDate xmlns="d04ac8df-6fd2-482f-b819-b97b1136af7f" xsi:nil="true"/>
    <TaxCatchAll xmlns="9a29e298-6711-4c2e-b998-25b6d616e0da">
      <Value>10</Value>
      <Value>93</Value>
      <Value>112</Value>
      <Value>94</Value>
      <Value>42</Value>
      <Value>9</Value>
      <Value>174</Value>
      <Value>267</Value>
      <Value>155</Value>
      <Value>8</Value>
      <Value>85</Value>
    </TaxCatchAll>
    <a30301ec14f1485491da311a88d487d0 xmlns="d04ac8df-6fd2-482f-b819-b97b1136af7f">
      <Terms xmlns="http://schemas.microsoft.com/office/infopath/2007/PartnerControls">
        <TermInfo xmlns="http://schemas.microsoft.com/office/infopath/2007/PartnerControls">
          <TermName xmlns="http://schemas.microsoft.com/office/infopath/2007/PartnerControls">Open</TermName>
          <TermId xmlns="http://schemas.microsoft.com/office/infopath/2007/PartnerControls">5b634c15-81a0-4474-a1b9-c7fcf95d35c4</TermId>
        </TermInfo>
      </Terms>
    </a30301ec14f1485491da311a88d487d0>
    <wp_entitynamefield xmlns="e220af6b-6bbf-4e77-9768-978fa9cfcb66">2022 Digital innovation toolbox</wp_entitynamefield>
    <d923a72535ef400db5bb91fb99033a1e xmlns="e220af6b-6bbf-4e77-9768-978fa9cfcb66">
      <Terms xmlns="http://schemas.microsoft.com/office/infopath/2007/PartnerControls">
        <TermInfo xmlns="http://schemas.microsoft.com/office/infopath/2007/PartnerControls">
          <TermName xmlns="http://schemas.microsoft.com/office/infopath/2007/PartnerControls">Project Development</TermName>
          <TermId xmlns="http://schemas.microsoft.com/office/infopath/2007/PartnerControls">ea95ca56-4593-4ddf-bb44-4d625fd703e5</TermId>
        </TermInfo>
        <TermInfo xmlns="http://schemas.microsoft.com/office/infopath/2007/PartnerControls">
          <TermName xmlns="http://schemas.microsoft.com/office/infopath/2007/PartnerControls">#Analysis</TermName>
          <TermId xmlns="http://schemas.microsoft.com/office/infopath/2007/PartnerControls">7e18c5fb-c3db-441a-a13c-b4c3de5cbd2f</TermId>
        </TermInfo>
        <TermInfo xmlns="http://schemas.microsoft.com/office/infopath/2007/PartnerControls">
          <TermName xmlns="http://schemas.microsoft.com/office/infopath/2007/PartnerControls">#Project</TermName>
          <TermId xmlns="http://schemas.microsoft.com/office/infopath/2007/PartnerControls">f4133c07-e6aa-4462-92ac-ead541b4bde8</TermId>
        </TermInfo>
        <TermInfo xmlns="http://schemas.microsoft.com/office/infopath/2007/PartnerControls">
          <TermName xmlns="http://schemas.microsoft.com/office/infopath/2007/PartnerControls">#Other technical support</TermName>
          <TermId xmlns="http://schemas.microsoft.com/office/infopath/2007/PartnerControls">326b5b11-6654-4a99-bd56-b9afc928570a</TermId>
        </TermInfo>
        <TermInfo xmlns="http://schemas.microsoft.com/office/infopath/2007/PartnerControls">
          <TermName xmlns="http://schemas.microsoft.com/office/infopath/2007/PartnerControls">#Capacity Building</TermName>
          <TermId xmlns="http://schemas.microsoft.com/office/infopath/2007/PartnerControls">598d68aa-623d-45ec-bceb-d205edf42155</TermId>
        </TermInfo>
        <TermInfo xmlns="http://schemas.microsoft.com/office/infopath/2007/PartnerControls">
          <TermName xmlns="http://schemas.microsoft.com/office/infopath/2007/PartnerControls">#Strategy ＆ Prioritisation</TermName>
          <TermId xmlns="http://schemas.microsoft.com/office/infopath/2007/PartnerControls">7e0e2e56-07ae-4f0b-84da-e6e3da9508c1</TermId>
        </TermInfo>
      </Terms>
    </d923a72535ef400db5bb91fb99033a1e>
    <rkParentCase xmlns="e220af6b-6bbf-4e77-9768-978fa9cfcb66" xsi:nil="true"/>
    <wpItemlocation xmlns="14bfd2bb-3d4a-4549-9197-f3410a8da64b">52f89f3b39354c7c9851847cb57fcabb;4a4729547dea44959d8bce78817e3c8e;8718;</wpItemlocation>
  </documentManagement>
</p:properties>
</file>

<file path=customXml/itemProps1.xml><?xml version="1.0" encoding="utf-8"?>
<ds:datastoreItem xmlns:ds="http://schemas.openxmlformats.org/officeDocument/2006/customXml" ds:itemID="{74DC0D78-FBC2-4BE6-9FCE-D581A1BADD39}">
  <ds:schemaRefs>
    <ds:schemaRef ds:uri="http://schemas.microsoft.com/sharepoint/v3/contenttype/forms"/>
  </ds:schemaRefs>
</ds:datastoreItem>
</file>

<file path=customXml/itemProps2.xml><?xml version="1.0" encoding="utf-8"?>
<ds:datastoreItem xmlns:ds="http://schemas.openxmlformats.org/officeDocument/2006/customXml" ds:itemID="{47DF1689-47AA-499F-9220-715B15CF2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4ac8df-6fd2-482f-b819-b97b1136af7f"/>
    <ds:schemaRef ds:uri="9a29e298-6711-4c2e-b998-25b6d616e0da"/>
    <ds:schemaRef ds:uri="abbeec68-b05e-4e2e-88e5-2ac3e13fe809"/>
    <ds:schemaRef ds:uri="e220af6b-6bbf-4e77-9768-978fa9cfcb66"/>
    <ds:schemaRef ds:uri="14bfd2bb-3d4a-4549-9197-f3410a8da64b"/>
    <ds:schemaRef ds:uri="0248c0ea-29d7-4d74-b0ca-d2033b5a61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FA8091-9C77-414A-B0C8-EF3D39DC0886}">
  <ds:schemaRefs>
    <ds:schemaRef ds:uri="9a29e298-6711-4c2e-b998-25b6d616e0da"/>
    <ds:schemaRef ds:uri="http://schemas.microsoft.com/office/2006/metadata/properties"/>
    <ds:schemaRef ds:uri="http://schemas.microsoft.com/office/infopath/2007/PartnerControls"/>
    <ds:schemaRef ds:uri="14bfd2bb-3d4a-4549-9197-f3410a8da64b"/>
    <ds:schemaRef ds:uri="http://schemas.microsoft.com/office/2006/documentManagement/types"/>
    <ds:schemaRef ds:uri="http://purl.org/dc/dcmitype/"/>
    <ds:schemaRef ds:uri="http://schemas.openxmlformats.org/package/2006/metadata/core-properties"/>
    <ds:schemaRef ds:uri="0248c0ea-29d7-4d74-b0ca-d2033b5a6160"/>
    <ds:schemaRef ds:uri="e220af6b-6bbf-4e77-9768-978fa9cfcb66"/>
    <ds:schemaRef ds:uri="http://www.w3.org/XML/1998/namespace"/>
    <ds:schemaRef ds:uri="http://purl.org/dc/elements/1.1/"/>
    <ds:schemaRef ds:uri="abbeec68-b05e-4e2e-88e5-2ac3e13fe809"/>
    <ds:schemaRef ds:uri="d04ac8df-6fd2-482f-b819-b97b1136af7f"/>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19</TotalTime>
  <Words>565</Words>
  <Application>Microsoft Office PowerPoint</Application>
  <PresentationFormat>Widescreen</PresentationFormat>
  <Paragraphs>32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Inter</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Pernille Meier</dc:creator>
  <cp:lastModifiedBy>Karen Kisakeni Sørensen</cp:lastModifiedBy>
  <cp:revision>1</cp:revision>
  <dcterms:created xsi:type="dcterms:W3CDTF">2023-09-27T11:11:48Z</dcterms:created>
  <dcterms:modified xsi:type="dcterms:W3CDTF">2023-10-02T19:06:36Z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0x010100BAF7254234723E48BEAA5279D19E83B80071A4DE9977CE5C44A7C2697AAD021DA5</vt:lpwstr>
  </property>
  <property fmtid="{D5CDD505-2E9C-101B-9397-08002B2CF9AE}" pid="3" name="rkSubject">
    <vt:lpwstr>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vt:lpwstr>
  </property>
  <property fmtid="{D5CDD505-2E9C-101B-9397-08002B2CF9AE}" pid="4" name="MediaServiceImageTags">
    <vt:lpwstr/>
  </property>
  <property fmtid="{D5CDD505-2E9C-101B-9397-08002B2CF9AE}" pid="5" name="rkCaseRespUnit">
    <vt:lpwstr>267;#International afdeling:Technical Quality ＆ Impact|c9b49345-7375-4e11-a10f-4dbbde3a29a3</vt:lpwstr>
  </property>
  <property fmtid="{D5CDD505-2E9C-101B-9397-08002B2CF9AE}" pid="6" name="rkOpenConfidential">
    <vt:lpwstr>8;#Open|5b634c15-81a0-4474-a1b9-c7fcf95d35c4</vt:lpwstr>
  </property>
  <property fmtid="{D5CDD505-2E9C-101B-9397-08002B2CF9AE}" pid="7" name="rkDocDirection">
    <vt:lpwstr>9;#Internal|bf6bc60c-60b7-4f48-b412-c18e1ee58d20</vt:lpwstr>
  </property>
  <property fmtid="{D5CDD505-2E9C-101B-9397-08002B2CF9AE}" pid="8" name="rkDocumentStatus">
    <vt:lpwstr>10;#Final|9ae6fcd9-b451-46c0-9019-188a10b11456</vt:lpwstr>
  </property>
  <property fmtid="{D5CDD505-2E9C-101B-9397-08002B2CF9AE}" pid="9" name="rkProcess">
    <vt:lpwstr>94;#Global|95facd43-4c32-4e9a-9df5-67821726541f</vt:lpwstr>
  </property>
</Properties>
</file>